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5" r:id="rId59"/>
    <p:sldId id="313" r:id="rId60"/>
    <p:sldId id="314" r:id="rId61"/>
    <p:sldId id="316" r:id="rId62"/>
    <p:sldId id="317" r:id="rId63"/>
    <p:sldId id="318" r:id="rId64"/>
  </p:sldIdLst>
  <p:sldSz cx="9144000" cy="5143500" type="screen16x9"/>
  <p:notesSz cx="6858000" cy="9144000"/>
  <p:embeddedFontLst>
    <p:embeddedFont>
      <p:font typeface="Economica" panose="020B0604020202020204" charset="0"/>
      <p:regular r:id="rId66"/>
      <p:bold r:id="rId67"/>
      <p:italic r:id="rId68"/>
      <p:boldItalic r:id="rId69"/>
    </p:embeddedFont>
    <p:embeddedFont>
      <p:font typeface="Montserrat" panose="020B0604020202020204" charset="0"/>
      <p:regular r:id="rId70"/>
      <p:bold r:id="rId71"/>
      <p:italic r:id="rId72"/>
      <p:boldItalic r:id="rId73"/>
    </p:embeddedFont>
    <p:embeddedFont>
      <p:font typeface="Open Sans" panose="020B0604020202020204" charset="0"/>
      <p:regular r:id="rId74"/>
      <p:bold r:id="rId75"/>
      <p:italic r:id="rId76"/>
      <p:boldItalic r:id="rId77"/>
    </p:embeddedFont>
    <p:embeddedFont>
      <p:font typeface="Oswald" panose="020B0604020202020204" charset="0"/>
      <p:regular r:id="rId78"/>
      <p:bold r:id="rId79"/>
    </p:embeddedFont>
    <p:embeddedFont>
      <p:font typeface="Raleway" panose="020B0604020202020204" charset="0"/>
      <p:regular r:id="rId80"/>
      <p:bold r:id="rId81"/>
      <p:italic r:id="rId82"/>
      <p:bold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03" d="100"/>
          <a:sy n="203" d="100"/>
        </p:scale>
        <p:origin x="59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3.fntdata"/><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9.fntdata"/><Relationship Id="rId79" Type="http://schemas.openxmlformats.org/officeDocument/2006/relationships/font" Target="fonts/font14.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4.fntdata"/><Relationship Id="rId77"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7.fntdata"/><Relationship Id="rId80" Type="http://schemas.openxmlformats.org/officeDocument/2006/relationships/font" Target="fonts/font15.fntdata"/><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font" Target="fonts/font10.fntdata"/><Relationship Id="rId83"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font" Target="fonts/font16.fntdata"/><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fntdata"/><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8780f25d7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8780f25d7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Allie</a:t>
            </a:r>
            <a:endParaRPr/>
          </a:p>
          <a:p>
            <a:pPr marL="0" lvl="0" indent="0" algn="l" rtl="0">
              <a:spcBef>
                <a:spcPts val="0"/>
              </a:spcBef>
              <a:spcAft>
                <a:spcPts val="0"/>
              </a:spcAft>
              <a:buNone/>
            </a:pPr>
            <a:endParaRPr/>
          </a:p>
          <a:p>
            <a:pPr marL="0" lvl="0" indent="0" algn="l" rtl="0">
              <a:spcBef>
                <a:spcPts val="0"/>
              </a:spcBef>
              <a:spcAft>
                <a:spcPts val="0"/>
              </a:spcAft>
              <a:buNone/>
            </a:pPr>
            <a:r>
              <a:rPr lang="en"/>
              <a:t>They sell a selection of vodka, gins and other alcohols. Craft cocktails at bar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a7fae84430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a7fae844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a7fae84430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a7fae8443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78780f25d7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78780f25d7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48631b586f_3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48631b586f_3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78780f25d7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78780f25d7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78780f25d7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78780f25d7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78780f25d7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78780f25d7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8780f25d7_0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8780f25d7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78780f25d7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78780f25d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48631b586f_3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48631b586f_3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allie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78780f25d7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78780f25d7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78780f25d7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78780f25d7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48631b586f_3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48631b586f_3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48631b586f_3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48631b586f_3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48631b586f_2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48631b586f_2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78780f25d7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78780f25d7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78780f25d7_0_5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78780f25d7_0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78780f25d7_0_5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78780f25d7_0_5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78780f25d7_0_5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78780f25d7_0_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78780f25d7_0_5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78780f25d7_0_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48631b586f_2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48631b586f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Allie</a:t>
            </a:r>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78780f25d7_0_5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78780f25d7_0_5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78780f25d7_0_6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78780f25d7_0_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78780f25d7_0_6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78780f25d7_0_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78780f25d7_0_6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78780f25d7_0_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78780f25d7_0_6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78780f25d7_0_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78780f25d7_0_6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78780f25d7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78780f25d7_0_6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78780f25d7_0_6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78780f25d7_0_7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78780f25d7_0_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78780f25d7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78780f25d7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78780f25d7_0_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78780f25d7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8780f25d7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8780f25d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Allie</a:t>
            </a:r>
            <a:endParaRPr/>
          </a:p>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78780f25d7_0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78780f25d7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78780f25d7_0_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78780f25d7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78780f25d7_0_2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78780f25d7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78780f25d7_0_2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78780f25d7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78780f25d7_0_3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78780f25d7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78780f25d7_0_3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78780f25d7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78780f25d7_0_3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78780f25d7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78780f25d7_0_3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78780f25d7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78780f25d7_0_3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78780f25d7_0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78780f25d7_0_3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78780f25d7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78780f25d7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78780f25d7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allie</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78780f25d7_0_3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78780f25d7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78780f25d7_0_4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78780f25d7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78780f25d7_0_4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78780f25d7_0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78780f25d7_0_5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78780f25d7_0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78780f25d7_0_5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78780f25d7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78780f25d7_0_4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78780f25d7_0_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78780f25d7_0_4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78780f25d7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78780f25d7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78780f25d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78780f25d7_0_7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78780f25d7_0_7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78780f25d7_0_4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78780f25d7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48631b586f_0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48631b586f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Allie</a:t>
            </a:r>
            <a:endParaRPr/>
          </a:p>
          <a:p>
            <a:pPr marL="0" lvl="0" indent="0" algn="l" rtl="0">
              <a:spcBef>
                <a:spcPts val="0"/>
              </a:spcBef>
              <a:spcAft>
                <a:spcPts val="0"/>
              </a:spcAft>
              <a:buNone/>
            </a:pPr>
            <a:endParaRPr/>
          </a:p>
          <a:p>
            <a:pPr marL="0" lvl="0" indent="0" algn="l" rtl="0">
              <a:spcBef>
                <a:spcPts val="0"/>
              </a:spcBef>
              <a:spcAft>
                <a:spcPts val="0"/>
              </a:spcAft>
              <a:buNone/>
            </a:pPr>
            <a:r>
              <a:rPr lang="en"/>
              <a:t>They sell a selection of vodka, gins and other alcohols. Craft cocktails at bar</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78780f25d7_0_4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78780f25d7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78780f25d7_0_7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78780f25d7_0_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b16a32671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b16a3267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48a735238d_3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48a735238d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Blake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78780f25d7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78780f25d7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Allie</a:t>
            </a:r>
            <a:endParaRPr/>
          </a:p>
          <a:p>
            <a:pPr marL="0" lvl="0" indent="0" algn="l" rtl="0">
              <a:spcBef>
                <a:spcPts val="0"/>
              </a:spcBef>
              <a:spcAft>
                <a:spcPts val="0"/>
              </a:spcAft>
              <a:buNone/>
            </a:pPr>
            <a:endParaRPr/>
          </a:p>
          <a:p>
            <a:pPr marL="0" lvl="0" indent="0" algn="l" rtl="0">
              <a:spcBef>
                <a:spcPts val="0"/>
              </a:spcBef>
              <a:spcAft>
                <a:spcPts val="0"/>
              </a:spcAft>
              <a:buNone/>
            </a:pPr>
            <a:r>
              <a:rPr lang="en"/>
              <a:t>They sell a selection of vodka, gins and other alcohols. Craft cocktails at bar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a7fae84430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a7fae8443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allie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a7fae84430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a7fae8443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Allie</a:t>
            </a:r>
            <a:endParaRPr/>
          </a:p>
          <a:p>
            <a:pPr marL="0" lvl="0" indent="0" algn="l" rtl="0">
              <a:spcBef>
                <a:spcPts val="0"/>
              </a:spcBef>
              <a:spcAft>
                <a:spcPts val="0"/>
              </a:spcAft>
              <a:buNone/>
            </a:pPr>
            <a:endParaRPr/>
          </a:p>
          <a:p>
            <a:pPr marL="0" lvl="0" indent="0" algn="l" rtl="0">
              <a:spcBef>
                <a:spcPts val="0"/>
              </a:spcBef>
              <a:spcAft>
                <a:spcPts val="0"/>
              </a:spcAft>
              <a:buNone/>
            </a:pPr>
            <a:r>
              <a:rPr lang="en"/>
              <a:t>They sell a selection of vodka, gins and other alcohols. Craft cocktails at bar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1"/>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5" name="Google Shape;55;p11"/>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6" name="Google Shape;56;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pic>
        <p:nvPicPr>
          <p:cNvPr id="25" name="Google Shape;25;p4"/>
          <p:cNvPicPr preferRelativeResize="0"/>
          <p:nvPr/>
        </p:nvPicPr>
        <p:blipFill rotWithShape="1">
          <a:blip r:embed="rId2">
            <a:alphaModFix/>
          </a:blip>
          <a:srcRect b="12929"/>
          <a:stretch/>
        </p:blipFill>
        <p:spPr>
          <a:xfrm>
            <a:off x="0" y="0"/>
            <a:ext cx="9143995" cy="520532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8" name="Google Shape;28;p5"/>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6" name="Google Shape;36;p7"/>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7" name="Google Shape;37;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p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8"/>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 name="Google Shape;4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4;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5" name="Google Shape;45;p9"/>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endParaRPr/>
          </a:p>
        </p:txBody>
      </p:sp>
      <p:sp>
        <p:nvSpPr>
          <p:cNvPr id="46" name="Google Shape;46;p9"/>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7" name="Google Shape;47;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8" name="Google Shape;48;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1" name="Google Shape;51;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pic>
        <p:nvPicPr>
          <p:cNvPr id="8" name="Google Shape;8;p1"/>
          <p:cNvPicPr preferRelativeResize="0"/>
          <p:nvPr/>
        </p:nvPicPr>
        <p:blipFill>
          <a:blip r:embed="rId13">
            <a:alphaModFix/>
          </a:blip>
          <a:stretch>
            <a:fillRect/>
          </a:stretch>
        </p:blipFill>
        <p:spPr>
          <a:xfrm>
            <a:off x="8312700" y="4312200"/>
            <a:ext cx="831300" cy="8313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hyperlink" Target="https://spotipy.readthedocs.io/en/2.16.1/"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 Id="rId5" Type="http://schemas.openxmlformats.org/officeDocument/2006/relationships/hyperlink" Target="https://docs.genius.com/#search-h2" TargetMode="External"/><Relationship Id="rId4" Type="http://schemas.openxmlformats.org/officeDocument/2006/relationships/hyperlink" Target="https://developer.spotify.com/documentation/web-api/reference/playlists/get-playlist/"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3"/>
          <p:cNvSpPr/>
          <p:nvPr/>
        </p:nvSpPr>
        <p:spPr>
          <a:xfrm rot="10800000" flipH="1">
            <a:off x="7919025" y="3076525"/>
            <a:ext cx="672600" cy="4302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3"/>
          <p:cNvSpPr/>
          <p:nvPr/>
        </p:nvSpPr>
        <p:spPr>
          <a:xfrm rot="10800000">
            <a:off x="541100" y="3076525"/>
            <a:ext cx="663000" cy="4302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3"/>
          <p:cNvSpPr/>
          <p:nvPr/>
        </p:nvSpPr>
        <p:spPr>
          <a:xfrm>
            <a:off x="1315725" y="2825"/>
            <a:ext cx="6736200" cy="5237700"/>
          </a:xfrm>
          <a:prstGeom prst="rect">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3"/>
          <p:cNvSpPr/>
          <p:nvPr/>
        </p:nvSpPr>
        <p:spPr>
          <a:xfrm>
            <a:off x="4829925" y="3162525"/>
            <a:ext cx="2168400" cy="1505400"/>
          </a:xfrm>
          <a:prstGeom prst="rect">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3"/>
          <p:cNvSpPr/>
          <p:nvPr/>
        </p:nvSpPr>
        <p:spPr>
          <a:xfrm>
            <a:off x="2383575" y="663100"/>
            <a:ext cx="2168400" cy="1505400"/>
          </a:xfrm>
          <a:prstGeom prst="rect">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3"/>
          <p:cNvSpPr txBox="1"/>
          <p:nvPr/>
        </p:nvSpPr>
        <p:spPr>
          <a:xfrm>
            <a:off x="931850" y="4446675"/>
            <a:ext cx="3280800" cy="43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Oswald"/>
                <a:ea typeface="Oswald"/>
                <a:cs typeface="Oswald"/>
                <a:sym typeface="Oswald"/>
              </a:rPr>
              <a:t>SI 206: Angel Ranjel, William Luna, Hamza Asad </a:t>
            </a:r>
            <a:endParaRPr dirty="0">
              <a:latin typeface="Oswald"/>
              <a:ea typeface="Oswald"/>
              <a:cs typeface="Oswald"/>
              <a:sym typeface="Oswald"/>
            </a:endParaRPr>
          </a:p>
          <a:p>
            <a:pPr marL="0" lvl="0" indent="0" algn="ctr" rtl="0">
              <a:spcBef>
                <a:spcPts val="0"/>
              </a:spcBef>
              <a:spcAft>
                <a:spcPts val="0"/>
              </a:spcAft>
              <a:buNone/>
            </a:pPr>
            <a:r>
              <a:rPr lang="en" dirty="0">
                <a:latin typeface="Oswald"/>
                <a:ea typeface="Oswald"/>
                <a:cs typeface="Oswald"/>
                <a:sym typeface="Oswald"/>
              </a:rPr>
              <a:t>Final Project</a:t>
            </a:r>
            <a:endParaRPr dirty="0">
              <a:latin typeface="Oswald"/>
              <a:ea typeface="Oswald"/>
              <a:cs typeface="Oswald"/>
              <a:sym typeface="Oswald"/>
            </a:endParaRPr>
          </a:p>
        </p:txBody>
      </p:sp>
      <p:sp>
        <p:nvSpPr>
          <p:cNvPr id="69" name="Google Shape;69;p13"/>
          <p:cNvSpPr/>
          <p:nvPr/>
        </p:nvSpPr>
        <p:spPr>
          <a:xfrm>
            <a:off x="967767" y="1911625"/>
            <a:ext cx="7168500" cy="11649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3"/>
          <p:cNvSpPr/>
          <p:nvPr/>
        </p:nvSpPr>
        <p:spPr>
          <a:xfrm rot="-5400000">
            <a:off x="373100" y="2326015"/>
            <a:ext cx="909600" cy="5913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p:nvPr/>
        </p:nvSpPr>
        <p:spPr>
          <a:xfrm rot="10800000">
            <a:off x="541100" y="1911613"/>
            <a:ext cx="573600" cy="9375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p:nvPr/>
        </p:nvSpPr>
        <p:spPr>
          <a:xfrm rot="5400000">
            <a:off x="7861300" y="2070789"/>
            <a:ext cx="909600" cy="5913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p:nvPr/>
        </p:nvSpPr>
        <p:spPr>
          <a:xfrm>
            <a:off x="8029300" y="2138992"/>
            <a:ext cx="573600" cy="9375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p:nvPr/>
        </p:nvSpPr>
        <p:spPr>
          <a:xfrm>
            <a:off x="2815713" y="669775"/>
            <a:ext cx="3491700" cy="3648600"/>
          </a:xfrm>
          <a:prstGeom prst="ellipse">
            <a:avLst/>
          </a:prstGeom>
          <a:solidFill>
            <a:srgbClr val="9FC5E8"/>
          </a:solidFill>
          <a:ln w="114300"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8252950" y="4233900"/>
            <a:ext cx="837300" cy="909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txBox="1"/>
          <p:nvPr/>
        </p:nvSpPr>
        <p:spPr>
          <a:xfrm>
            <a:off x="2028300" y="3750275"/>
            <a:ext cx="5087400" cy="713400"/>
          </a:xfrm>
          <a:prstGeom prst="rect">
            <a:avLst/>
          </a:prstGeom>
          <a:solidFill>
            <a:srgbClr val="CDDC1C"/>
          </a:solidFill>
          <a:ln w="76200" cap="flat" cmpd="sng">
            <a:solidFill>
              <a:schemeClr val="accent5"/>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3400" b="1">
                <a:solidFill>
                  <a:srgbClr val="FFFFFF"/>
                </a:solidFill>
                <a:latin typeface="Open Sans"/>
                <a:ea typeface="Open Sans"/>
                <a:cs typeface="Open Sans"/>
                <a:sym typeface="Open Sans"/>
              </a:rPr>
              <a:t>The SI Guyz</a:t>
            </a:r>
            <a:endParaRPr sz="3400" b="1">
              <a:solidFill>
                <a:srgbClr val="FFFFFF"/>
              </a:solidFill>
              <a:latin typeface="Open Sans"/>
              <a:ea typeface="Open Sans"/>
              <a:cs typeface="Open Sans"/>
              <a:sym typeface="Open Sans"/>
            </a:endParaRPr>
          </a:p>
        </p:txBody>
      </p:sp>
      <p:pic>
        <p:nvPicPr>
          <p:cNvPr id="77" name="Google Shape;77;p13"/>
          <p:cNvPicPr preferRelativeResize="0"/>
          <p:nvPr/>
        </p:nvPicPr>
        <p:blipFill>
          <a:blip r:embed="rId3">
            <a:alphaModFix/>
          </a:blip>
          <a:stretch>
            <a:fillRect/>
          </a:stretch>
        </p:blipFill>
        <p:spPr>
          <a:xfrm>
            <a:off x="3391565" y="943863"/>
            <a:ext cx="2250575" cy="2845174"/>
          </a:xfrm>
          <a:prstGeom prst="rect">
            <a:avLst/>
          </a:prstGeom>
          <a:noFill/>
          <a:ln>
            <a:noFill/>
          </a:ln>
        </p:spPr>
      </p:pic>
      <p:sp>
        <p:nvSpPr>
          <p:cNvPr id="2" name="TextBox 1">
            <a:extLst>
              <a:ext uri="{FF2B5EF4-FFF2-40B4-BE49-F238E27FC236}">
                <a16:creationId xmlns:a16="http://schemas.microsoft.com/office/drawing/2014/main" id="{5053FBE7-425B-4B87-8411-BC1451814359}"/>
              </a:ext>
            </a:extLst>
          </p:cNvPr>
          <p:cNvSpPr txBox="1"/>
          <p:nvPr/>
        </p:nvSpPr>
        <p:spPr>
          <a:xfrm>
            <a:off x="4482445" y="4543720"/>
            <a:ext cx="3436580" cy="276999"/>
          </a:xfrm>
          <a:prstGeom prst="rect">
            <a:avLst/>
          </a:prstGeom>
          <a:noFill/>
        </p:spPr>
        <p:txBody>
          <a:bodyPr wrap="square" rtlCol="0">
            <a:spAutoFit/>
          </a:bodyPr>
          <a:lstStyle/>
          <a:p>
            <a:r>
              <a:rPr lang="en-US" sz="1200" dirty="0">
                <a:latin typeface="Oswald" panose="020B0604020202020204" charset="0"/>
              </a:rPr>
              <a:t>https://github.com/angelranjel/SI206_Final_Project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2"/>
          <p:cNvSpPr/>
          <p:nvPr/>
        </p:nvSpPr>
        <p:spPr>
          <a:xfrm>
            <a:off x="454025" y="0"/>
            <a:ext cx="8227200" cy="5222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Problems(Cont’d)</a:t>
            </a:r>
            <a:endParaRPr>
              <a:solidFill>
                <a:srgbClr val="FFFFFF"/>
              </a:solidFill>
              <a:latin typeface="Oswald"/>
              <a:ea typeface="Oswald"/>
              <a:cs typeface="Oswald"/>
              <a:sym typeface="Oswald"/>
            </a:endParaRPr>
          </a:p>
        </p:txBody>
      </p:sp>
      <p:sp>
        <p:nvSpPr>
          <p:cNvPr id="181" name="Google Shape;181;p22"/>
          <p:cNvSpPr txBox="1">
            <a:spLocks noGrp="1"/>
          </p:cNvSpPr>
          <p:nvPr>
            <p:ph type="body" idx="1"/>
          </p:nvPr>
        </p:nvSpPr>
        <p:spPr>
          <a:xfrm>
            <a:off x="626375" y="1611925"/>
            <a:ext cx="4722000" cy="33915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Clr>
                <a:srgbClr val="0C343D"/>
              </a:buClr>
              <a:buSzPts val="1400"/>
              <a:buFont typeface="Montserrat"/>
              <a:buChar char="●"/>
            </a:pPr>
            <a:r>
              <a:rPr lang="en" sz="1400">
                <a:solidFill>
                  <a:srgbClr val="0C343D"/>
                </a:solidFill>
                <a:latin typeface="Montserrat"/>
                <a:ea typeface="Montserrat"/>
                <a:cs typeface="Montserrat"/>
                <a:sym typeface="Montserrat"/>
              </a:rPr>
              <a:t>Familiarizing ourselves with Spotify API and web server took considerable time as well.</a:t>
            </a:r>
            <a:endParaRPr sz="1400">
              <a:solidFill>
                <a:srgbClr val="0C343D"/>
              </a:solidFill>
              <a:latin typeface="Montserrat"/>
              <a:ea typeface="Montserrat"/>
              <a:cs typeface="Montserrat"/>
              <a:sym typeface="Montserrat"/>
            </a:endParaRPr>
          </a:p>
          <a:p>
            <a:pPr marL="914400" lvl="1" indent="-317500" algn="l" rtl="0">
              <a:lnSpc>
                <a:spcPct val="150000"/>
              </a:lnSpc>
              <a:spcBef>
                <a:spcPts val="0"/>
              </a:spcBef>
              <a:spcAft>
                <a:spcPts val="0"/>
              </a:spcAft>
              <a:buClr>
                <a:srgbClr val="0C343D"/>
              </a:buClr>
              <a:buSzPts val="1400"/>
              <a:buFont typeface="Montserrat"/>
              <a:buChar char="○"/>
            </a:pPr>
            <a:r>
              <a:rPr lang="en">
                <a:solidFill>
                  <a:srgbClr val="0C343D"/>
                </a:solidFill>
                <a:latin typeface="Montserrat"/>
                <a:ea typeface="Montserrat"/>
                <a:cs typeface="Montserrat"/>
                <a:sym typeface="Montserrat"/>
              </a:rPr>
              <a:t>Extracting JSON </a:t>
            </a:r>
            <a:r>
              <a:rPr lang="en" sz="1400">
                <a:solidFill>
                  <a:srgbClr val="0C343D"/>
                </a:solidFill>
                <a:latin typeface="Montserrat"/>
                <a:ea typeface="Montserrat"/>
                <a:cs typeface="Montserrat"/>
                <a:sym typeface="Montserrat"/>
              </a:rPr>
              <a:t>from Spotify and Genius API</a:t>
            </a:r>
            <a:r>
              <a:rPr lang="en">
                <a:solidFill>
                  <a:srgbClr val="0C343D"/>
                </a:solidFill>
                <a:latin typeface="Montserrat"/>
                <a:ea typeface="Montserrat"/>
                <a:cs typeface="Montserrat"/>
                <a:sym typeface="Montserrat"/>
              </a:rPr>
              <a:t> was a learning curve.</a:t>
            </a:r>
            <a:endParaRPr>
              <a:solidFill>
                <a:srgbClr val="0C343D"/>
              </a:solidFill>
              <a:latin typeface="Montserrat"/>
              <a:ea typeface="Montserrat"/>
              <a:cs typeface="Montserrat"/>
              <a:sym typeface="Montserrat"/>
            </a:endParaRPr>
          </a:p>
          <a:p>
            <a:pPr marL="457200" lvl="0" indent="-317500" algn="l" rtl="0">
              <a:lnSpc>
                <a:spcPct val="150000"/>
              </a:lnSpc>
              <a:spcBef>
                <a:spcPts val="0"/>
              </a:spcBef>
              <a:spcAft>
                <a:spcPts val="0"/>
              </a:spcAft>
              <a:buClr>
                <a:srgbClr val="0C343D"/>
              </a:buClr>
              <a:buSzPts val="1400"/>
              <a:buFont typeface="Montserrat"/>
              <a:buChar char="●"/>
            </a:pPr>
            <a:r>
              <a:rPr lang="en" sz="1400">
                <a:solidFill>
                  <a:srgbClr val="0C343D"/>
                </a:solidFill>
                <a:latin typeface="Montserrat"/>
                <a:ea typeface="Montserrat"/>
                <a:cs typeface="Montserrat"/>
                <a:sym typeface="Montserrat"/>
              </a:rPr>
              <a:t>SQL was repeatedly not connecting to server for one of our groupmates causing them to have to reinstall Anaconda.</a:t>
            </a:r>
            <a:endParaRPr>
              <a:solidFill>
                <a:srgbClr val="0C343D"/>
              </a:solidFill>
              <a:latin typeface="Montserrat"/>
              <a:ea typeface="Montserrat"/>
              <a:cs typeface="Montserrat"/>
              <a:sym typeface="Montserrat"/>
            </a:endParaRPr>
          </a:p>
          <a:p>
            <a:pPr marL="914400" lvl="0" indent="0" algn="l" rtl="0">
              <a:lnSpc>
                <a:spcPct val="150000"/>
              </a:lnSpc>
              <a:spcBef>
                <a:spcPts val="1600"/>
              </a:spcBef>
              <a:spcAft>
                <a:spcPts val="0"/>
              </a:spcAft>
              <a:buNone/>
            </a:pPr>
            <a:endParaRPr>
              <a:solidFill>
                <a:srgbClr val="0C343D"/>
              </a:solidFill>
              <a:latin typeface="Montserrat"/>
              <a:ea typeface="Montserrat"/>
              <a:cs typeface="Montserrat"/>
              <a:sym typeface="Montserrat"/>
            </a:endParaRPr>
          </a:p>
          <a:p>
            <a:pPr marL="0" lvl="0" indent="0" algn="l" rtl="0">
              <a:lnSpc>
                <a:spcPct val="150000"/>
              </a:lnSpc>
              <a:spcBef>
                <a:spcPts val="1600"/>
              </a:spcBef>
              <a:spcAft>
                <a:spcPts val="0"/>
              </a:spcAft>
              <a:buNone/>
            </a:pPr>
            <a:endParaRPr sz="2200">
              <a:solidFill>
                <a:srgbClr val="0C343D"/>
              </a:solidFill>
              <a:latin typeface="Montserrat"/>
              <a:ea typeface="Montserrat"/>
              <a:cs typeface="Montserrat"/>
              <a:sym typeface="Montserrat"/>
            </a:endParaRPr>
          </a:p>
          <a:p>
            <a:pPr marL="457200" lvl="0" indent="0" algn="l" rtl="0">
              <a:lnSpc>
                <a:spcPct val="150000"/>
              </a:lnSpc>
              <a:spcBef>
                <a:spcPts val="1600"/>
              </a:spcBef>
              <a:spcAft>
                <a:spcPts val="0"/>
              </a:spcAft>
              <a:buNone/>
            </a:pPr>
            <a:endParaRPr>
              <a:solidFill>
                <a:srgbClr val="0C343D"/>
              </a:solidFill>
              <a:latin typeface="Montserrat"/>
              <a:ea typeface="Montserrat"/>
              <a:cs typeface="Montserrat"/>
              <a:sym typeface="Montserrat"/>
            </a:endParaRPr>
          </a:p>
          <a:p>
            <a:pPr marL="0" lvl="0" indent="0" algn="l" rtl="0">
              <a:spcBef>
                <a:spcPts val="1600"/>
              </a:spcBef>
              <a:spcAft>
                <a:spcPts val="1600"/>
              </a:spcAft>
              <a:buNone/>
            </a:pPr>
            <a:endParaRPr>
              <a:latin typeface="Arial"/>
              <a:ea typeface="Arial"/>
              <a:cs typeface="Arial"/>
              <a:sym typeface="Arial"/>
            </a:endParaRPr>
          </a:p>
        </p:txBody>
      </p:sp>
      <p:pic>
        <p:nvPicPr>
          <p:cNvPr id="182" name="Google Shape;182;p22"/>
          <p:cNvPicPr preferRelativeResize="0"/>
          <p:nvPr/>
        </p:nvPicPr>
        <p:blipFill>
          <a:blip r:embed="rId3">
            <a:alphaModFix/>
          </a:blip>
          <a:stretch>
            <a:fillRect/>
          </a:stretch>
        </p:blipFill>
        <p:spPr>
          <a:xfrm>
            <a:off x="5214500" y="2681975"/>
            <a:ext cx="3459024" cy="23060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3"/>
          <p:cNvSpPr txBox="1">
            <a:spLocks noGrp="1"/>
          </p:cNvSpPr>
          <p:nvPr>
            <p:ph type="title"/>
          </p:nvPr>
        </p:nvSpPr>
        <p:spPr>
          <a:xfrm>
            <a:off x="0" y="2156100"/>
            <a:ext cx="9144000" cy="8313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chemeClr val="accent1"/>
                </a:solidFill>
              </a:rPr>
              <a:t>Calculations from Database:</a:t>
            </a:r>
            <a:endParaRPr b="1">
              <a:solidFill>
                <a:schemeClr val="accen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4"/>
          <p:cNvSpPr/>
          <p:nvPr/>
        </p:nvSpPr>
        <p:spPr>
          <a:xfrm>
            <a:off x="-444387" y="315925"/>
            <a:ext cx="8216400" cy="5240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93" name="Google Shape;193;p24"/>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4"/>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4"/>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4"/>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4"/>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4"/>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4"/>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4"/>
          <p:cNvSpPr txBox="1">
            <a:spLocks noGrp="1"/>
          </p:cNvSpPr>
          <p:nvPr>
            <p:ph type="body" idx="1"/>
          </p:nvPr>
        </p:nvSpPr>
        <p:spPr>
          <a:xfrm>
            <a:off x="4298788" y="1873700"/>
            <a:ext cx="3699600" cy="33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a:latin typeface="Raleway"/>
                <a:ea typeface="Raleway"/>
                <a:cs typeface="Raleway"/>
                <a:sym typeface="Raleway"/>
              </a:rPr>
              <a:t>1. Average words of song in playlist</a:t>
            </a:r>
            <a:endParaRPr sz="1900">
              <a:latin typeface="Raleway"/>
              <a:ea typeface="Raleway"/>
              <a:cs typeface="Raleway"/>
              <a:sym typeface="Raleway"/>
            </a:endParaRPr>
          </a:p>
          <a:p>
            <a:pPr marL="0" lvl="0" indent="0" algn="l" rtl="0">
              <a:spcBef>
                <a:spcPts val="1600"/>
              </a:spcBef>
              <a:spcAft>
                <a:spcPts val="0"/>
              </a:spcAft>
              <a:buNone/>
            </a:pPr>
            <a:r>
              <a:rPr lang="en" sz="1900">
                <a:latin typeface="Raleway"/>
                <a:ea typeface="Raleway"/>
                <a:cs typeface="Raleway"/>
                <a:sym typeface="Raleway"/>
              </a:rPr>
              <a:t>2. Average popularity for songs in playlist</a:t>
            </a:r>
            <a:endParaRPr sz="1900">
              <a:latin typeface="Raleway"/>
              <a:ea typeface="Raleway"/>
              <a:cs typeface="Raleway"/>
              <a:sym typeface="Raleway"/>
            </a:endParaRPr>
          </a:p>
          <a:p>
            <a:pPr marL="0" lvl="0" indent="0" algn="l" rtl="0">
              <a:spcBef>
                <a:spcPts val="1600"/>
              </a:spcBef>
              <a:spcAft>
                <a:spcPts val="0"/>
              </a:spcAft>
              <a:buNone/>
            </a:pPr>
            <a:r>
              <a:rPr lang="en" sz="1900">
                <a:latin typeface="Raleway"/>
                <a:ea typeface="Raleway"/>
                <a:cs typeface="Raleway"/>
                <a:sym typeface="Raleway"/>
              </a:rPr>
              <a:t>3.  Average time for songs in playlist</a:t>
            </a:r>
            <a:endParaRPr sz="1900">
              <a:latin typeface="Raleway"/>
              <a:ea typeface="Raleway"/>
              <a:cs typeface="Raleway"/>
              <a:sym typeface="Raleway"/>
            </a:endParaRPr>
          </a:p>
          <a:p>
            <a:pPr marL="0" lvl="0" indent="0" algn="l" rtl="0">
              <a:spcBef>
                <a:spcPts val="1600"/>
              </a:spcBef>
              <a:spcAft>
                <a:spcPts val="0"/>
              </a:spcAft>
              <a:buNone/>
            </a:pPr>
            <a:r>
              <a:rPr lang="en" sz="1900">
                <a:latin typeface="Raleway"/>
                <a:ea typeface="Raleway"/>
                <a:cs typeface="Raleway"/>
                <a:sym typeface="Raleway"/>
              </a:rPr>
              <a:t>4. Average popularity of most popular songs above 70</a:t>
            </a:r>
            <a:endParaRPr sz="1500">
              <a:latin typeface="Raleway"/>
              <a:ea typeface="Raleway"/>
              <a:cs typeface="Raleway"/>
              <a:sym typeface="Raleway"/>
            </a:endParaRPr>
          </a:p>
          <a:p>
            <a:pPr marL="914400" lvl="0" indent="0" algn="l" rtl="0">
              <a:spcBef>
                <a:spcPts val="1600"/>
              </a:spcBef>
              <a:spcAft>
                <a:spcPts val="1600"/>
              </a:spcAft>
              <a:buNone/>
            </a:pPr>
            <a:endParaRPr sz="1900">
              <a:latin typeface="Montserrat"/>
              <a:ea typeface="Montserrat"/>
              <a:cs typeface="Montserrat"/>
              <a:sym typeface="Montserrat"/>
            </a:endParaRPr>
          </a:p>
        </p:txBody>
      </p:sp>
      <p:sp>
        <p:nvSpPr>
          <p:cNvPr id="201" name="Google Shape;201;p24"/>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What We Calculated</a:t>
            </a:r>
            <a:endParaRPr>
              <a:solidFill>
                <a:srgbClr val="FFFFFF"/>
              </a:solidFill>
              <a:latin typeface="Oswald"/>
              <a:ea typeface="Oswald"/>
              <a:cs typeface="Oswald"/>
              <a:sym typeface="Oswald"/>
            </a:endParaRPr>
          </a:p>
        </p:txBody>
      </p:sp>
      <p:pic>
        <p:nvPicPr>
          <p:cNvPr id="202" name="Google Shape;202;p24"/>
          <p:cNvPicPr preferRelativeResize="0"/>
          <p:nvPr/>
        </p:nvPicPr>
        <p:blipFill>
          <a:blip r:embed="rId3">
            <a:alphaModFix/>
          </a:blip>
          <a:stretch>
            <a:fillRect/>
          </a:stretch>
        </p:blipFill>
        <p:spPr>
          <a:xfrm>
            <a:off x="457200" y="2212425"/>
            <a:ext cx="3699600" cy="2699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5"/>
          <p:cNvSpPr/>
          <p:nvPr/>
        </p:nvSpPr>
        <p:spPr>
          <a:xfrm>
            <a:off x="457200" y="0"/>
            <a:ext cx="8216400" cy="5240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5"/>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5"/>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5"/>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5"/>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5"/>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5"/>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5"/>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5"/>
          <p:cNvSpPr txBox="1">
            <a:spLocks noGrp="1"/>
          </p:cNvSpPr>
          <p:nvPr>
            <p:ph type="body" idx="1"/>
          </p:nvPr>
        </p:nvSpPr>
        <p:spPr>
          <a:xfrm>
            <a:off x="800900" y="1615275"/>
            <a:ext cx="3699600" cy="33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a:latin typeface="Raleway"/>
              <a:ea typeface="Raleway"/>
              <a:cs typeface="Raleway"/>
              <a:sym typeface="Raleway"/>
            </a:endParaRPr>
          </a:p>
          <a:p>
            <a:pPr marL="914400" lvl="0" indent="0" algn="l" rtl="0">
              <a:spcBef>
                <a:spcPts val="1600"/>
              </a:spcBef>
              <a:spcAft>
                <a:spcPts val="1600"/>
              </a:spcAft>
              <a:buNone/>
            </a:pPr>
            <a:endParaRPr sz="2400">
              <a:latin typeface="Montserrat"/>
              <a:ea typeface="Montserrat"/>
              <a:cs typeface="Montserrat"/>
              <a:sym typeface="Montserrat"/>
            </a:endParaRPr>
          </a:p>
        </p:txBody>
      </p:sp>
      <p:sp>
        <p:nvSpPr>
          <p:cNvPr id="216" name="Google Shape;216;p25"/>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Our Calculations Visualized:</a:t>
            </a:r>
            <a:endParaRPr>
              <a:solidFill>
                <a:srgbClr val="FFFFFF"/>
              </a:solidFill>
              <a:latin typeface="Oswald"/>
              <a:ea typeface="Oswald"/>
              <a:cs typeface="Oswald"/>
              <a:sym typeface="Oswald"/>
            </a:endParaRPr>
          </a:p>
        </p:txBody>
      </p:sp>
      <p:pic>
        <p:nvPicPr>
          <p:cNvPr id="217" name="Google Shape;217;p25"/>
          <p:cNvPicPr preferRelativeResize="0"/>
          <p:nvPr/>
        </p:nvPicPr>
        <p:blipFill>
          <a:blip r:embed="rId3">
            <a:alphaModFix/>
          </a:blip>
          <a:stretch>
            <a:fillRect/>
          </a:stretch>
        </p:blipFill>
        <p:spPr>
          <a:xfrm>
            <a:off x="800902" y="1615275"/>
            <a:ext cx="6999276" cy="2221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6"/>
          <p:cNvSpPr txBox="1">
            <a:spLocks noGrp="1"/>
          </p:cNvSpPr>
          <p:nvPr>
            <p:ph type="title"/>
          </p:nvPr>
        </p:nvSpPr>
        <p:spPr>
          <a:xfrm>
            <a:off x="0" y="2156100"/>
            <a:ext cx="9144000" cy="8313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chemeClr val="accent1"/>
                </a:solidFill>
              </a:rPr>
              <a:t>Visualizations Created:</a:t>
            </a:r>
            <a:endParaRPr b="1">
              <a:solidFill>
                <a:schemeClr val="accen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7"/>
          <p:cNvSpPr/>
          <p:nvPr/>
        </p:nvSpPr>
        <p:spPr>
          <a:xfrm>
            <a:off x="457200" y="0"/>
            <a:ext cx="8216400" cy="5240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7"/>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7"/>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7"/>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7"/>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7"/>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7"/>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7"/>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7"/>
          <p:cNvSpPr txBox="1">
            <a:spLocks noGrp="1"/>
          </p:cNvSpPr>
          <p:nvPr>
            <p:ph type="body" idx="1"/>
          </p:nvPr>
        </p:nvSpPr>
        <p:spPr>
          <a:xfrm>
            <a:off x="525200" y="1241450"/>
            <a:ext cx="3699600" cy="33540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Font typeface="Raleway"/>
              <a:buChar char="●"/>
            </a:pPr>
            <a:r>
              <a:rPr lang="en" sz="1500">
                <a:latin typeface="Raleway"/>
                <a:ea typeface="Raleway"/>
                <a:cs typeface="Raleway"/>
                <a:sym typeface="Raleway"/>
              </a:rPr>
              <a:t>One of the general trends we wanted to observe is how long songs remained on the Top 100 Billboard.</a:t>
            </a:r>
            <a:endParaRPr sz="1500">
              <a:latin typeface="Raleway"/>
              <a:ea typeface="Raleway"/>
              <a:cs typeface="Raleway"/>
              <a:sym typeface="Raleway"/>
            </a:endParaRPr>
          </a:p>
          <a:p>
            <a:pPr marL="457200" lvl="0" indent="-323850" algn="l" rtl="0">
              <a:spcBef>
                <a:spcPts val="0"/>
              </a:spcBef>
              <a:spcAft>
                <a:spcPts val="0"/>
              </a:spcAft>
              <a:buSzPts val="1500"/>
              <a:buFont typeface="Raleway"/>
              <a:buChar char="●"/>
            </a:pPr>
            <a:r>
              <a:rPr lang="en" sz="1500">
                <a:latin typeface="Raleway"/>
                <a:ea typeface="Raleway"/>
                <a:cs typeface="Raleway"/>
                <a:sym typeface="Raleway"/>
              </a:rPr>
              <a:t>As one will note most songs remain on the billboard anywhere between 0-4 weeks.</a:t>
            </a:r>
            <a:endParaRPr sz="1500">
              <a:latin typeface="Raleway"/>
              <a:ea typeface="Raleway"/>
              <a:cs typeface="Raleway"/>
              <a:sym typeface="Raleway"/>
            </a:endParaRPr>
          </a:p>
          <a:p>
            <a:pPr marL="457200" lvl="0" indent="-323850" algn="l" rtl="0">
              <a:spcBef>
                <a:spcPts val="0"/>
              </a:spcBef>
              <a:spcAft>
                <a:spcPts val="0"/>
              </a:spcAft>
              <a:buSzPts val="1500"/>
              <a:buFont typeface="Raleway"/>
              <a:buChar char="●"/>
            </a:pPr>
            <a:r>
              <a:rPr lang="en" sz="1500">
                <a:latin typeface="Raleway"/>
                <a:ea typeface="Raleway"/>
                <a:cs typeface="Raleway"/>
                <a:sym typeface="Raleway"/>
              </a:rPr>
              <a:t>Generally speaking its harder for songs to maintain popularity over time.</a:t>
            </a:r>
            <a:endParaRPr sz="1500">
              <a:latin typeface="Raleway"/>
              <a:ea typeface="Raleway"/>
              <a:cs typeface="Raleway"/>
              <a:sym typeface="Raleway"/>
            </a:endParaRPr>
          </a:p>
          <a:p>
            <a:pPr marL="457200" lvl="0" indent="-323850" algn="l" rtl="0">
              <a:spcBef>
                <a:spcPts val="0"/>
              </a:spcBef>
              <a:spcAft>
                <a:spcPts val="0"/>
              </a:spcAft>
              <a:buSzPts val="1500"/>
              <a:buFont typeface="Raleway"/>
              <a:buChar char="●"/>
            </a:pPr>
            <a:r>
              <a:rPr lang="en" sz="1500">
                <a:latin typeface="Raleway"/>
                <a:ea typeface="Raleway"/>
                <a:cs typeface="Raleway"/>
                <a:sym typeface="Raleway"/>
              </a:rPr>
              <a:t>Only one song was on the Top 100 Billboard fro greater than 52 weeks(1 year)</a:t>
            </a:r>
            <a:endParaRPr sz="1500">
              <a:latin typeface="Raleway"/>
              <a:ea typeface="Raleway"/>
              <a:cs typeface="Raleway"/>
              <a:sym typeface="Raleway"/>
            </a:endParaRPr>
          </a:p>
          <a:p>
            <a:pPr marL="457200" lvl="0" indent="0" algn="l" rtl="0">
              <a:spcBef>
                <a:spcPts val="1600"/>
              </a:spcBef>
              <a:spcAft>
                <a:spcPts val="0"/>
              </a:spcAft>
              <a:buNone/>
            </a:pPr>
            <a:endParaRPr sz="1500">
              <a:latin typeface="Raleway"/>
              <a:ea typeface="Raleway"/>
              <a:cs typeface="Raleway"/>
              <a:sym typeface="Raleway"/>
            </a:endParaRPr>
          </a:p>
          <a:p>
            <a:pPr marL="914400" lvl="0" indent="0" algn="l" rtl="0">
              <a:spcBef>
                <a:spcPts val="1600"/>
              </a:spcBef>
              <a:spcAft>
                <a:spcPts val="1600"/>
              </a:spcAft>
              <a:buNone/>
            </a:pPr>
            <a:endParaRPr sz="2400">
              <a:latin typeface="Montserrat"/>
              <a:ea typeface="Montserrat"/>
              <a:cs typeface="Montserrat"/>
              <a:sym typeface="Montserrat"/>
            </a:endParaRPr>
          </a:p>
        </p:txBody>
      </p:sp>
      <p:sp>
        <p:nvSpPr>
          <p:cNvPr id="236" name="Google Shape;236;p27"/>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Figure 1</a:t>
            </a:r>
            <a:endParaRPr>
              <a:solidFill>
                <a:srgbClr val="FFFFFF"/>
              </a:solidFill>
              <a:latin typeface="Oswald"/>
              <a:ea typeface="Oswald"/>
              <a:cs typeface="Oswald"/>
              <a:sym typeface="Oswald"/>
            </a:endParaRPr>
          </a:p>
        </p:txBody>
      </p:sp>
      <p:pic>
        <p:nvPicPr>
          <p:cNvPr id="237" name="Google Shape;237;p27"/>
          <p:cNvPicPr preferRelativeResize="0"/>
          <p:nvPr/>
        </p:nvPicPr>
        <p:blipFill>
          <a:blip r:embed="rId3">
            <a:alphaModFix/>
          </a:blip>
          <a:stretch>
            <a:fillRect/>
          </a:stretch>
        </p:blipFill>
        <p:spPr>
          <a:xfrm>
            <a:off x="4120783" y="1802125"/>
            <a:ext cx="4576566" cy="3432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8"/>
          <p:cNvSpPr/>
          <p:nvPr/>
        </p:nvSpPr>
        <p:spPr>
          <a:xfrm>
            <a:off x="457200" y="0"/>
            <a:ext cx="8216400" cy="5240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8"/>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8"/>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8"/>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8"/>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8"/>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8"/>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8"/>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8"/>
          <p:cNvSpPr txBox="1">
            <a:spLocks noGrp="1"/>
          </p:cNvSpPr>
          <p:nvPr>
            <p:ph type="body" idx="1"/>
          </p:nvPr>
        </p:nvSpPr>
        <p:spPr>
          <a:xfrm>
            <a:off x="800900" y="1615275"/>
            <a:ext cx="3699600" cy="33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a:latin typeface="Raleway"/>
              <a:ea typeface="Raleway"/>
              <a:cs typeface="Raleway"/>
              <a:sym typeface="Raleway"/>
            </a:endParaRPr>
          </a:p>
          <a:p>
            <a:pPr marL="914400" lvl="0" indent="0" algn="l" rtl="0">
              <a:spcBef>
                <a:spcPts val="1600"/>
              </a:spcBef>
              <a:spcAft>
                <a:spcPts val="1600"/>
              </a:spcAft>
              <a:buNone/>
            </a:pPr>
            <a:endParaRPr sz="2400">
              <a:latin typeface="Montserrat"/>
              <a:ea typeface="Montserrat"/>
              <a:cs typeface="Montserrat"/>
              <a:sym typeface="Montserrat"/>
            </a:endParaRPr>
          </a:p>
        </p:txBody>
      </p:sp>
      <p:sp>
        <p:nvSpPr>
          <p:cNvPr id="251" name="Google Shape;251;p28"/>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Figure 2</a:t>
            </a:r>
            <a:endParaRPr>
              <a:solidFill>
                <a:srgbClr val="FFFFFF"/>
              </a:solidFill>
              <a:latin typeface="Oswald"/>
              <a:ea typeface="Oswald"/>
              <a:cs typeface="Oswald"/>
              <a:sym typeface="Oswald"/>
            </a:endParaRPr>
          </a:p>
        </p:txBody>
      </p:sp>
      <p:pic>
        <p:nvPicPr>
          <p:cNvPr id="252" name="Google Shape;252;p28"/>
          <p:cNvPicPr preferRelativeResize="0"/>
          <p:nvPr/>
        </p:nvPicPr>
        <p:blipFill>
          <a:blip r:embed="rId3">
            <a:alphaModFix/>
          </a:blip>
          <a:stretch>
            <a:fillRect/>
          </a:stretch>
        </p:blipFill>
        <p:spPr>
          <a:xfrm>
            <a:off x="4350225" y="1901025"/>
            <a:ext cx="4323299" cy="3242474"/>
          </a:xfrm>
          <a:prstGeom prst="rect">
            <a:avLst/>
          </a:prstGeom>
          <a:noFill/>
          <a:ln>
            <a:noFill/>
          </a:ln>
        </p:spPr>
      </p:pic>
      <p:sp>
        <p:nvSpPr>
          <p:cNvPr id="253" name="Google Shape;253;p28"/>
          <p:cNvSpPr txBox="1"/>
          <p:nvPr/>
        </p:nvSpPr>
        <p:spPr>
          <a:xfrm>
            <a:off x="478763" y="1279550"/>
            <a:ext cx="3849900" cy="1577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We wanted to investigate whether most of the songs on the Top 100 Billboard were singles or albums.</a:t>
            </a: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It turns out most of the songs were part of Albums.</a:t>
            </a:r>
            <a:endParaRPr>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9"/>
          <p:cNvSpPr/>
          <p:nvPr/>
        </p:nvSpPr>
        <p:spPr>
          <a:xfrm>
            <a:off x="457200" y="0"/>
            <a:ext cx="8216400" cy="5240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9"/>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9"/>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9"/>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9"/>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9"/>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9"/>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9"/>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9"/>
          <p:cNvSpPr txBox="1">
            <a:spLocks noGrp="1"/>
          </p:cNvSpPr>
          <p:nvPr>
            <p:ph type="body" idx="1"/>
          </p:nvPr>
        </p:nvSpPr>
        <p:spPr>
          <a:xfrm>
            <a:off x="457200" y="1147225"/>
            <a:ext cx="3699600" cy="33540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Font typeface="Raleway"/>
              <a:buChar char="●"/>
            </a:pPr>
            <a:r>
              <a:rPr lang="en" sz="1300">
                <a:latin typeface="Raleway"/>
                <a:ea typeface="Raleway"/>
                <a:cs typeface="Raleway"/>
                <a:sym typeface="Raleway"/>
              </a:rPr>
              <a:t>One of the things that we were interested in measuring was if there was a correlation between the song’s position on the billboard and its word count.</a:t>
            </a:r>
            <a:endParaRPr sz="1300">
              <a:latin typeface="Raleway"/>
              <a:ea typeface="Raleway"/>
              <a:cs typeface="Raleway"/>
              <a:sym typeface="Raleway"/>
            </a:endParaRPr>
          </a:p>
          <a:p>
            <a:pPr marL="457200" lvl="0" indent="-311150" algn="l" rtl="0">
              <a:spcBef>
                <a:spcPts val="0"/>
              </a:spcBef>
              <a:spcAft>
                <a:spcPts val="0"/>
              </a:spcAft>
              <a:buSzPts val="1300"/>
              <a:buFont typeface="Raleway"/>
              <a:buChar char="●"/>
            </a:pPr>
            <a:r>
              <a:rPr lang="en" sz="1300">
                <a:latin typeface="Raleway"/>
                <a:ea typeface="Raleway"/>
                <a:cs typeface="Raleway"/>
                <a:sym typeface="Raleway"/>
              </a:rPr>
              <a:t>The unfortunate issue we encountered is that some of the songs we did not could not get the lyrics for so there word count came out as 1.</a:t>
            </a:r>
            <a:endParaRPr sz="1300">
              <a:latin typeface="Raleway"/>
              <a:ea typeface="Raleway"/>
              <a:cs typeface="Raleway"/>
              <a:sym typeface="Raleway"/>
            </a:endParaRPr>
          </a:p>
          <a:p>
            <a:pPr marL="0" lvl="0" indent="0" algn="l" rtl="0">
              <a:spcBef>
                <a:spcPts val="1600"/>
              </a:spcBef>
              <a:spcAft>
                <a:spcPts val="0"/>
              </a:spcAft>
              <a:buNone/>
            </a:pPr>
            <a:endParaRPr sz="1400">
              <a:latin typeface="Raleway"/>
              <a:ea typeface="Raleway"/>
              <a:cs typeface="Raleway"/>
              <a:sym typeface="Raleway"/>
            </a:endParaRPr>
          </a:p>
          <a:p>
            <a:pPr marL="914400" lvl="0" indent="0" algn="l" rtl="0">
              <a:spcBef>
                <a:spcPts val="1600"/>
              </a:spcBef>
              <a:spcAft>
                <a:spcPts val="0"/>
              </a:spcAft>
              <a:buNone/>
            </a:pPr>
            <a:endParaRPr sz="1400">
              <a:latin typeface="Raleway"/>
              <a:ea typeface="Raleway"/>
              <a:cs typeface="Raleway"/>
              <a:sym typeface="Raleway"/>
            </a:endParaRPr>
          </a:p>
          <a:p>
            <a:pPr marL="914400" lvl="0" indent="0" algn="l" rtl="0">
              <a:spcBef>
                <a:spcPts val="1600"/>
              </a:spcBef>
              <a:spcAft>
                <a:spcPts val="1600"/>
              </a:spcAft>
              <a:buNone/>
            </a:pPr>
            <a:endParaRPr sz="2400">
              <a:latin typeface="Montserrat"/>
              <a:ea typeface="Montserrat"/>
              <a:cs typeface="Montserrat"/>
              <a:sym typeface="Montserrat"/>
            </a:endParaRPr>
          </a:p>
        </p:txBody>
      </p:sp>
      <p:sp>
        <p:nvSpPr>
          <p:cNvPr id="267" name="Google Shape;267;p29"/>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Figure 3</a:t>
            </a:r>
            <a:endParaRPr>
              <a:solidFill>
                <a:srgbClr val="FFFFFF"/>
              </a:solidFill>
              <a:latin typeface="Oswald"/>
              <a:ea typeface="Oswald"/>
              <a:cs typeface="Oswald"/>
              <a:sym typeface="Oswald"/>
            </a:endParaRPr>
          </a:p>
        </p:txBody>
      </p:sp>
      <p:pic>
        <p:nvPicPr>
          <p:cNvPr id="268" name="Google Shape;268;p29"/>
          <p:cNvPicPr preferRelativeResize="0"/>
          <p:nvPr/>
        </p:nvPicPr>
        <p:blipFill>
          <a:blip r:embed="rId3">
            <a:alphaModFix/>
          </a:blip>
          <a:stretch>
            <a:fillRect/>
          </a:stretch>
        </p:blipFill>
        <p:spPr>
          <a:xfrm>
            <a:off x="4011275" y="1824350"/>
            <a:ext cx="4662250" cy="3496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0"/>
          <p:cNvSpPr/>
          <p:nvPr/>
        </p:nvSpPr>
        <p:spPr>
          <a:xfrm>
            <a:off x="457200" y="0"/>
            <a:ext cx="8216400" cy="5240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0"/>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0"/>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0"/>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0"/>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0"/>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0"/>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0"/>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0"/>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Figure 4</a:t>
            </a:r>
            <a:endParaRPr>
              <a:solidFill>
                <a:srgbClr val="FFFFFF"/>
              </a:solidFill>
              <a:latin typeface="Oswald"/>
              <a:ea typeface="Oswald"/>
              <a:cs typeface="Oswald"/>
              <a:sym typeface="Oswald"/>
            </a:endParaRPr>
          </a:p>
        </p:txBody>
      </p:sp>
      <p:sp>
        <p:nvSpPr>
          <p:cNvPr id="282" name="Google Shape;282;p30"/>
          <p:cNvSpPr txBox="1"/>
          <p:nvPr/>
        </p:nvSpPr>
        <p:spPr>
          <a:xfrm>
            <a:off x="1150200" y="1524000"/>
            <a:ext cx="6599100" cy="2933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For Our next graph we wanted to determine which artists performed the best.</a:t>
            </a: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We did this by determining which artists had multiple songs on the Top 100 Billboard and using that data to make a bar graph.</a:t>
            </a: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Bad Bunny had the best performing year as he had 10 songs on the billboard. </a:t>
            </a: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See Graph on Next slide.</a:t>
            </a:r>
            <a:endParaRPr>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1"/>
          <p:cNvSpPr/>
          <p:nvPr/>
        </p:nvSpPr>
        <p:spPr>
          <a:xfrm>
            <a:off x="457200" y="0"/>
            <a:ext cx="8216400" cy="5240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1"/>
          <p:cNvSpPr txBox="1">
            <a:spLocks noGrp="1"/>
          </p:cNvSpPr>
          <p:nvPr>
            <p:ph type="body" idx="1"/>
          </p:nvPr>
        </p:nvSpPr>
        <p:spPr>
          <a:xfrm>
            <a:off x="800900" y="1615275"/>
            <a:ext cx="3699600" cy="33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a:latin typeface="Raleway"/>
              <a:ea typeface="Raleway"/>
              <a:cs typeface="Raleway"/>
              <a:sym typeface="Raleway"/>
            </a:endParaRPr>
          </a:p>
          <a:p>
            <a:pPr marL="914400" lvl="0" indent="0" algn="l" rtl="0">
              <a:spcBef>
                <a:spcPts val="1600"/>
              </a:spcBef>
              <a:spcAft>
                <a:spcPts val="1600"/>
              </a:spcAft>
              <a:buNone/>
            </a:pPr>
            <a:endParaRPr sz="2400">
              <a:latin typeface="Montserrat"/>
              <a:ea typeface="Montserrat"/>
              <a:cs typeface="Montserrat"/>
              <a:sym typeface="Montserrat"/>
            </a:endParaRPr>
          </a:p>
        </p:txBody>
      </p:sp>
      <p:sp>
        <p:nvSpPr>
          <p:cNvPr id="296" name="Google Shape;296;p31"/>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Figure 4</a:t>
            </a:r>
            <a:endParaRPr>
              <a:solidFill>
                <a:srgbClr val="FFFFFF"/>
              </a:solidFill>
              <a:latin typeface="Oswald"/>
              <a:ea typeface="Oswald"/>
              <a:cs typeface="Oswald"/>
              <a:sym typeface="Oswald"/>
            </a:endParaRPr>
          </a:p>
        </p:txBody>
      </p:sp>
      <p:pic>
        <p:nvPicPr>
          <p:cNvPr id="297" name="Google Shape;297;p31"/>
          <p:cNvPicPr preferRelativeResize="0"/>
          <p:nvPr/>
        </p:nvPicPr>
        <p:blipFill>
          <a:blip r:embed="rId3">
            <a:alphaModFix/>
          </a:blip>
          <a:stretch>
            <a:fillRect/>
          </a:stretch>
        </p:blipFill>
        <p:spPr>
          <a:xfrm>
            <a:off x="-69393" y="100275"/>
            <a:ext cx="9282781" cy="44452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4"/>
          <p:cNvSpPr txBox="1">
            <a:spLocks noGrp="1"/>
          </p:cNvSpPr>
          <p:nvPr>
            <p:ph type="title"/>
          </p:nvPr>
        </p:nvSpPr>
        <p:spPr>
          <a:xfrm>
            <a:off x="0" y="2156100"/>
            <a:ext cx="9144000" cy="8313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chemeClr val="accent1"/>
                </a:solidFill>
              </a:rPr>
              <a:t>Abstract</a:t>
            </a:r>
            <a:endParaRPr b="1">
              <a:solidFill>
                <a:schemeClr val="accen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2"/>
          <p:cNvSpPr/>
          <p:nvPr/>
        </p:nvSpPr>
        <p:spPr>
          <a:xfrm>
            <a:off x="457200" y="0"/>
            <a:ext cx="8216400" cy="5240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2"/>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2"/>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2"/>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2"/>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2"/>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2"/>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2"/>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2"/>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Figure 5</a:t>
            </a:r>
            <a:endParaRPr>
              <a:solidFill>
                <a:srgbClr val="FFFFFF"/>
              </a:solidFill>
              <a:latin typeface="Oswald"/>
              <a:ea typeface="Oswald"/>
              <a:cs typeface="Oswald"/>
              <a:sym typeface="Oswald"/>
            </a:endParaRPr>
          </a:p>
        </p:txBody>
      </p:sp>
      <p:sp>
        <p:nvSpPr>
          <p:cNvPr id="311" name="Google Shape;311;p32"/>
          <p:cNvSpPr txBox="1"/>
          <p:nvPr/>
        </p:nvSpPr>
        <p:spPr>
          <a:xfrm>
            <a:off x="1150200" y="1524000"/>
            <a:ext cx="6599100" cy="2933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For the final Graph out of all the artists who had multiple songs on the Top 100 Billboard, we wanted to determine the average word count of the lyrics.</a:t>
            </a: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We graphically represented this with a bar chart and found that Da Baby  on average had the longest songs at least in terms of word count.</a:t>
            </a: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See Graph on Next slide.</a:t>
            </a:r>
            <a:endParaRPr>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3"/>
          <p:cNvSpPr/>
          <p:nvPr/>
        </p:nvSpPr>
        <p:spPr>
          <a:xfrm>
            <a:off x="457200" y="0"/>
            <a:ext cx="8216400" cy="5240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3"/>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3"/>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3"/>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3"/>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3"/>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3"/>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3"/>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3"/>
          <p:cNvSpPr txBox="1">
            <a:spLocks noGrp="1"/>
          </p:cNvSpPr>
          <p:nvPr>
            <p:ph type="body" idx="1"/>
          </p:nvPr>
        </p:nvSpPr>
        <p:spPr>
          <a:xfrm>
            <a:off x="800900" y="1615275"/>
            <a:ext cx="3699600" cy="33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a:latin typeface="Raleway"/>
              <a:ea typeface="Raleway"/>
              <a:cs typeface="Raleway"/>
              <a:sym typeface="Raleway"/>
            </a:endParaRPr>
          </a:p>
          <a:p>
            <a:pPr marL="914400" lvl="0" indent="0" algn="l" rtl="0">
              <a:spcBef>
                <a:spcPts val="1600"/>
              </a:spcBef>
              <a:spcAft>
                <a:spcPts val="1600"/>
              </a:spcAft>
              <a:buNone/>
            </a:pPr>
            <a:endParaRPr sz="2400">
              <a:latin typeface="Montserrat"/>
              <a:ea typeface="Montserrat"/>
              <a:cs typeface="Montserrat"/>
              <a:sym typeface="Montserrat"/>
            </a:endParaRPr>
          </a:p>
        </p:txBody>
      </p:sp>
      <p:sp>
        <p:nvSpPr>
          <p:cNvPr id="325" name="Google Shape;325;p33"/>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Figure 5</a:t>
            </a:r>
            <a:endParaRPr>
              <a:solidFill>
                <a:srgbClr val="FFFFFF"/>
              </a:solidFill>
              <a:latin typeface="Oswald"/>
              <a:ea typeface="Oswald"/>
              <a:cs typeface="Oswald"/>
              <a:sym typeface="Oswald"/>
            </a:endParaRPr>
          </a:p>
        </p:txBody>
      </p:sp>
      <p:pic>
        <p:nvPicPr>
          <p:cNvPr id="326" name="Google Shape;326;p33"/>
          <p:cNvPicPr preferRelativeResize="0"/>
          <p:nvPr/>
        </p:nvPicPr>
        <p:blipFill>
          <a:blip r:embed="rId3">
            <a:alphaModFix/>
          </a:blip>
          <a:stretch>
            <a:fillRect/>
          </a:stretch>
        </p:blipFill>
        <p:spPr>
          <a:xfrm>
            <a:off x="-103725" y="86525"/>
            <a:ext cx="9571827" cy="49893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4"/>
          <p:cNvSpPr txBox="1">
            <a:spLocks noGrp="1"/>
          </p:cNvSpPr>
          <p:nvPr>
            <p:ph type="title"/>
          </p:nvPr>
        </p:nvSpPr>
        <p:spPr>
          <a:xfrm>
            <a:off x="0" y="2156100"/>
            <a:ext cx="9144000" cy="8313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chemeClr val="accent1"/>
                </a:solidFill>
              </a:rPr>
              <a:t>Instructions for Running Code</a:t>
            </a:r>
            <a:endParaRPr b="1">
              <a:solidFill>
                <a:schemeClr val="accen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5"/>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5"/>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5"/>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5"/>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5"/>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5"/>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5"/>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5"/>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5"/>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How to Run Code</a:t>
            </a:r>
            <a:endParaRPr>
              <a:solidFill>
                <a:srgbClr val="FFFFFF"/>
              </a:solidFill>
              <a:latin typeface="Oswald"/>
              <a:ea typeface="Oswald"/>
              <a:cs typeface="Oswald"/>
              <a:sym typeface="Oswald"/>
            </a:endParaRPr>
          </a:p>
        </p:txBody>
      </p:sp>
      <p:sp>
        <p:nvSpPr>
          <p:cNvPr id="345" name="Google Shape;345;p35"/>
          <p:cNvSpPr txBox="1">
            <a:spLocks noGrp="1"/>
          </p:cNvSpPr>
          <p:nvPr>
            <p:ph type="body" idx="1"/>
          </p:nvPr>
        </p:nvSpPr>
        <p:spPr>
          <a:xfrm>
            <a:off x="674100" y="1425325"/>
            <a:ext cx="7795800" cy="3644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chemeClr val="accent1"/>
                </a:solidFill>
                <a:latin typeface="Raleway"/>
                <a:ea typeface="Raleway"/>
                <a:cs typeface="Raleway"/>
                <a:sym typeface="Raleway"/>
              </a:rPr>
              <a:t>Our Project Layout:</a:t>
            </a:r>
            <a:endParaRPr b="1">
              <a:solidFill>
                <a:schemeClr val="accent1"/>
              </a:solidFill>
              <a:latin typeface="Raleway"/>
              <a:ea typeface="Raleway"/>
              <a:cs typeface="Raleway"/>
              <a:sym typeface="Raleway"/>
            </a:endParaRPr>
          </a:p>
          <a:p>
            <a:pPr marL="914400" lvl="0" indent="-342900" algn="l" rtl="0">
              <a:lnSpc>
                <a:spcPct val="115000"/>
              </a:lnSpc>
              <a:spcBef>
                <a:spcPts val="0"/>
              </a:spcBef>
              <a:spcAft>
                <a:spcPts val="0"/>
              </a:spcAft>
              <a:buSzPts val="1800"/>
              <a:buFont typeface="Raleway"/>
              <a:buChar char="●"/>
            </a:pPr>
            <a:r>
              <a:rPr lang="en">
                <a:latin typeface="Raleway"/>
                <a:ea typeface="Raleway"/>
                <a:cs typeface="Raleway"/>
                <a:sym typeface="Raleway"/>
              </a:rPr>
              <a:t>Within our folder we have a BeautifulSoup file, A separate file for both our Genius and Spotify APIs, and a music stats database.</a:t>
            </a:r>
            <a:endParaRPr>
              <a:latin typeface="Raleway"/>
              <a:ea typeface="Raleway"/>
              <a:cs typeface="Raleway"/>
              <a:sym typeface="Raleway"/>
            </a:endParaRPr>
          </a:p>
          <a:p>
            <a:pPr marL="0" lvl="0" indent="0" algn="l" rtl="0">
              <a:lnSpc>
                <a:spcPct val="115000"/>
              </a:lnSpc>
              <a:spcBef>
                <a:spcPts val="1000"/>
              </a:spcBef>
              <a:spcAft>
                <a:spcPts val="0"/>
              </a:spcAft>
              <a:buNone/>
            </a:pPr>
            <a:r>
              <a:rPr lang="en" b="1">
                <a:solidFill>
                  <a:schemeClr val="accent1"/>
                </a:solidFill>
                <a:latin typeface="Raleway"/>
                <a:ea typeface="Raleway"/>
                <a:cs typeface="Raleway"/>
                <a:sym typeface="Raleway"/>
              </a:rPr>
              <a:t>Run Code:</a:t>
            </a:r>
            <a:r>
              <a:rPr lang="en">
                <a:solidFill>
                  <a:schemeClr val="accent1"/>
                </a:solidFill>
                <a:latin typeface="Raleway"/>
                <a:ea typeface="Raleway"/>
                <a:cs typeface="Raleway"/>
                <a:sym typeface="Raleway"/>
              </a:rPr>
              <a:t> </a:t>
            </a:r>
            <a:endParaRPr>
              <a:solidFill>
                <a:schemeClr val="accent1"/>
              </a:solidFill>
              <a:latin typeface="Raleway"/>
              <a:ea typeface="Raleway"/>
              <a:cs typeface="Raleway"/>
              <a:sym typeface="Raleway"/>
            </a:endParaRPr>
          </a:p>
          <a:p>
            <a:pPr marL="914400" lvl="0" indent="-342900" algn="l" rtl="0">
              <a:spcBef>
                <a:spcPts val="0"/>
              </a:spcBef>
              <a:spcAft>
                <a:spcPts val="0"/>
              </a:spcAft>
              <a:buSzPts val="1800"/>
              <a:buFont typeface="Raleway"/>
              <a:buChar char="●"/>
            </a:pPr>
            <a:r>
              <a:rPr lang="en">
                <a:latin typeface="Raleway"/>
                <a:ea typeface="Raleway"/>
                <a:cs typeface="Raleway"/>
                <a:sym typeface="Raleway"/>
              </a:rPr>
              <a:t>You will have to change the directory in the code to run locally in:</a:t>
            </a:r>
            <a:endParaRPr>
              <a:latin typeface="Raleway"/>
              <a:ea typeface="Raleway"/>
              <a:cs typeface="Raleway"/>
              <a:sym typeface="Raleway"/>
            </a:endParaRPr>
          </a:p>
          <a:p>
            <a:pPr marL="1371600" lvl="1" indent="-317500" algn="l" rtl="0">
              <a:spcBef>
                <a:spcPts val="0"/>
              </a:spcBef>
              <a:spcAft>
                <a:spcPts val="0"/>
              </a:spcAft>
              <a:buSzPts val="1400"/>
              <a:buFont typeface="Raleway"/>
              <a:buChar char="○"/>
            </a:pPr>
            <a:r>
              <a:rPr lang="en">
                <a:latin typeface="Raleway"/>
                <a:ea typeface="Raleway"/>
                <a:cs typeface="Raleway"/>
                <a:sym typeface="Raleway"/>
              </a:rPr>
              <a:t>Line 57 of the BeautifulSoup.py</a:t>
            </a:r>
            <a:endParaRPr>
              <a:latin typeface="Raleway"/>
              <a:ea typeface="Raleway"/>
              <a:cs typeface="Raleway"/>
              <a:sym typeface="Raleway"/>
            </a:endParaRPr>
          </a:p>
          <a:p>
            <a:pPr marL="1371600" lvl="1" indent="-317500" algn="l" rtl="0">
              <a:spcBef>
                <a:spcPts val="0"/>
              </a:spcBef>
              <a:spcAft>
                <a:spcPts val="0"/>
              </a:spcAft>
              <a:buSzPts val="1400"/>
              <a:buFont typeface="Raleway"/>
              <a:buChar char="○"/>
            </a:pPr>
            <a:r>
              <a:rPr lang="en">
                <a:latin typeface="Raleway"/>
                <a:ea typeface="Raleway"/>
                <a:cs typeface="Raleway"/>
                <a:sym typeface="Raleway"/>
              </a:rPr>
              <a:t>Line 142 and 178 of GeniusAPI.py</a:t>
            </a:r>
            <a:endParaRPr>
              <a:latin typeface="Raleway"/>
              <a:ea typeface="Raleway"/>
              <a:cs typeface="Raleway"/>
              <a:sym typeface="Raleway"/>
            </a:endParaRPr>
          </a:p>
          <a:p>
            <a:pPr marL="1371600" lvl="1" indent="-317500" algn="l" rtl="0">
              <a:spcBef>
                <a:spcPts val="0"/>
              </a:spcBef>
              <a:spcAft>
                <a:spcPts val="0"/>
              </a:spcAft>
              <a:buSzPts val="1400"/>
              <a:buFont typeface="Raleway"/>
              <a:buChar char="○"/>
            </a:pPr>
            <a:r>
              <a:rPr lang="en">
                <a:latin typeface="Raleway"/>
                <a:ea typeface="Raleway"/>
                <a:cs typeface="Raleway"/>
                <a:sym typeface="Raleway"/>
              </a:rPr>
              <a:t>Line 69 , 103, 188, 242,and 278 of the Spotify API</a:t>
            </a:r>
            <a:endParaRPr>
              <a:latin typeface="Raleway"/>
              <a:ea typeface="Raleway"/>
              <a:cs typeface="Raleway"/>
              <a:sym typeface="Raleway"/>
            </a:endParaRPr>
          </a:p>
          <a:p>
            <a:pPr marL="914400" lvl="0" indent="-342900" algn="l" rtl="0">
              <a:spcBef>
                <a:spcPts val="0"/>
              </a:spcBef>
              <a:spcAft>
                <a:spcPts val="0"/>
              </a:spcAft>
              <a:buSzPts val="1800"/>
              <a:buFont typeface="Raleway"/>
              <a:buChar char="●"/>
            </a:pPr>
            <a:r>
              <a:rPr lang="en">
                <a:latin typeface="Raleway"/>
                <a:ea typeface="Raleway"/>
                <a:cs typeface="Raleway"/>
                <a:sym typeface="Raleway"/>
              </a:rPr>
              <a:t>First run Genius API 4 times to get the full database.</a:t>
            </a:r>
            <a:endParaRPr>
              <a:latin typeface="Raleway"/>
              <a:ea typeface="Raleway"/>
              <a:cs typeface="Raleway"/>
              <a:sym typeface="Raleway"/>
            </a:endParaRPr>
          </a:p>
          <a:p>
            <a:pPr marL="914400" lvl="0" indent="-342900" algn="l" rtl="0">
              <a:spcBef>
                <a:spcPts val="0"/>
              </a:spcBef>
              <a:spcAft>
                <a:spcPts val="0"/>
              </a:spcAft>
              <a:buSzPts val="1800"/>
              <a:buFont typeface="Raleway"/>
              <a:buChar char="●"/>
            </a:pPr>
            <a:r>
              <a:rPr lang="en">
                <a:latin typeface="Raleway"/>
                <a:ea typeface="Raleway"/>
                <a:cs typeface="Raleway"/>
                <a:sym typeface="Raleway"/>
              </a:rPr>
              <a:t>Next run SpotifyAPI and BeautifulSoup 4 times as well.</a:t>
            </a: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lnSpc>
                <a:spcPct val="115000"/>
              </a:lnSpc>
              <a:spcBef>
                <a:spcPts val="1600"/>
              </a:spcBef>
              <a:spcAft>
                <a:spcPts val="1600"/>
              </a:spcAft>
              <a:buNone/>
            </a:pPr>
            <a:endParaRPr>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6"/>
          <p:cNvSpPr txBox="1">
            <a:spLocks noGrp="1"/>
          </p:cNvSpPr>
          <p:nvPr>
            <p:ph type="title"/>
          </p:nvPr>
        </p:nvSpPr>
        <p:spPr>
          <a:xfrm>
            <a:off x="0" y="2156100"/>
            <a:ext cx="9144000" cy="8313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chemeClr val="accent1"/>
                </a:solidFill>
              </a:rPr>
              <a:t>Documentation Of Each Function</a:t>
            </a:r>
            <a:endParaRPr b="1">
              <a:solidFill>
                <a:schemeClr val="accen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7"/>
          <p:cNvSpPr txBox="1">
            <a:spLocks noGrp="1"/>
          </p:cNvSpPr>
          <p:nvPr>
            <p:ph type="title"/>
          </p:nvPr>
        </p:nvSpPr>
        <p:spPr>
          <a:xfrm>
            <a:off x="0" y="2156100"/>
            <a:ext cx="9144000" cy="8313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chemeClr val="accent1"/>
                </a:solidFill>
              </a:rPr>
              <a:t>Genius API.py </a:t>
            </a:r>
            <a:endParaRPr b="1" dirty="0">
              <a:solidFill>
                <a:schemeClr val="accen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8"/>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8"/>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8"/>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8"/>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8"/>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8"/>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8"/>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8"/>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8"/>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get_playlist_info()</a:t>
            </a:r>
            <a:endParaRPr>
              <a:solidFill>
                <a:srgbClr val="FFFFFF"/>
              </a:solidFill>
              <a:latin typeface="Oswald"/>
              <a:ea typeface="Oswald"/>
              <a:cs typeface="Oswald"/>
              <a:sym typeface="Oswald"/>
            </a:endParaRPr>
          </a:p>
        </p:txBody>
      </p:sp>
      <p:sp>
        <p:nvSpPr>
          <p:cNvPr id="369" name="Google Shape;369;p38"/>
          <p:cNvSpPr txBox="1">
            <a:spLocks noGrp="1"/>
          </p:cNvSpPr>
          <p:nvPr>
            <p:ph type="body" idx="1"/>
          </p:nvPr>
        </p:nvSpPr>
        <p:spPr>
          <a:xfrm>
            <a:off x="674100" y="1425325"/>
            <a:ext cx="7795800" cy="3644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Raleway"/>
              <a:buChar char="●"/>
            </a:pPr>
            <a:r>
              <a:rPr lang="en" sz="1400">
                <a:latin typeface="Raleway"/>
                <a:ea typeface="Raleway"/>
                <a:cs typeface="Raleway"/>
                <a:sym typeface="Raleway"/>
              </a:rPr>
              <a:t>This Function imports the spotipy library to facilitate usage of the Spotify API.</a:t>
            </a:r>
            <a:endParaRPr sz="1400">
              <a:latin typeface="Raleway"/>
              <a:ea typeface="Raleway"/>
              <a:cs typeface="Raleway"/>
              <a:sym typeface="Raleway"/>
            </a:endParaRPr>
          </a:p>
          <a:p>
            <a:pPr marL="457200" lvl="0" indent="-317500" algn="l" rtl="0">
              <a:spcBef>
                <a:spcPts val="0"/>
              </a:spcBef>
              <a:spcAft>
                <a:spcPts val="0"/>
              </a:spcAft>
              <a:buSzPts val="1400"/>
              <a:buFont typeface="Raleway"/>
              <a:buChar char="●"/>
            </a:pPr>
            <a:r>
              <a:rPr lang="en" sz="1400">
                <a:latin typeface="Raleway"/>
                <a:ea typeface="Raleway"/>
                <a:cs typeface="Raleway"/>
                <a:sym typeface="Raleway"/>
              </a:rPr>
              <a:t>We contacted the Spotify API using our Client id’s and secrets.</a:t>
            </a:r>
            <a:endParaRPr sz="1400">
              <a:latin typeface="Raleway"/>
              <a:ea typeface="Raleway"/>
              <a:cs typeface="Raleway"/>
              <a:sym typeface="Raleway"/>
            </a:endParaRPr>
          </a:p>
          <a:p>
            <a:pPr marL="457200" lvl="0" indent="-317500" algn="l" rtl="0">
              <a:spcBef>
                <a:spcPts val="0"/>
              </a:spcBef>
              <a:spcAft>
                <a:spcPts val="0"/>
              </a:spcAft>
              <a:buSzPts val="1400"/>
              <a:buFont typeface="Raleway"/>
              <a:buChar char="●"/>
            </a:pPr>
            <a:r>
              <a:rPr lang="en" sz="1400">
                <a:latin typeface="Raleway"/>
                <a:ea typeface="Raleway"/>
                <a:cs typeface="Raleway"/>
                <a:sym typeface="Raleway"/>
              </a:rPr>
              <a:t>This Function returns a response from the Spotify API using the spotify_user_id and spotify_plyalist_id.</a:t>
            </a:r>
            <a:endParaRPr sz="1400">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lnSpc>
                <a:spcPct val="115000"/>
              </a:lnSpc>
              <a:spcBef>
                <a:spcPts val="1600"/>
              </a:spcBef>
              <a:spcAft>
                <a:spcPts val="1600"/>
              </a:spcAft>
              <a:buNone/>
            </a:pPr>
            <a:endParaRPr>
              <a:latin typeface="Montserrat"/>
              <a:ea typeface="Montserrat"/>
              <a:cs typeface="Montserrat"/>
              <a:sym typeface="Montserrat"/>
            </a:endParaRPr>
          </a:p>
        </p:txBody>
      </p:sp>
      <p:pic>
        <p:nvPicPr>
          <p:cNvPr id="370" name="Google Shape;370;p38"/>
          <p:cNvPicPr preferRelativeResize="0"/>
          <p:nvPr/>
        </p:nvPicPr>
        <p:blipFill>
          <a:blip r:embed="rId3">
            <a:alphaModFix/>
          </a:blip>
          <a:stretch>
            <a:fillRect/>
          </a:stretch>
        </p:blipFill>
        <p:spPr>
          <a:xfrm>
            <a:off x="215675" y="3386605"/>
            <a:ext cx="9143999" cy="110234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9"/>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9"/>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9"/>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9"/>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9"/>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9"/>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9"/>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9"/>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9"/>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get_track_names():</a:t>
            </a:r>
            <a:endParaRPr>
              <a:solidFill>
                <a:srgbClr val="FFFFFF"/>
              </a:solidFill>
              <a:latin typeface="Oswald"/>
              <a:ea typeface="Oswald"/>
              <a:cs typeface="Oswald"/>
              <a:sym typeface="Oswald"/>
            </a:endParaRPr>
          </a:p>
        </p:txBody>
      </p:sp>
      <p:sp>
        <p:nvSpPr>
          <p:cNvPr id="384" name="Google Shape;384;p39"/>
          <p:cNvSpPr txBox="1">
            <a:spLocks noGrp="1"/>
          </p:cNvSpPr>
          <p:nvPr>
            <p:ph type="body" idx="1"/>
          </p:nvPr>
        </p:nvSpPr>
        <p:spPr>
          <a:xfrm>
            <a:off x="674100" y="1425325"/>
            <a:ext cx="7795800" cy="36447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Font typeface="Montserrat"/>
              <a:buChar char="●"/>
            </a:pPr>
            <a:r>
              <a:rPr lang="en" sz="1400">
                <a:latin typeface="Raleway"/>
                <a:ea typeface="Raleway"/>
                <a:cs typeface="Raleway"/>
                <a:sym typeface="Raleway"/>
              </a:rPr>
              <a:t>This function uses the playlist json response and searches for track name and returns a list list of track names.</a:t>
            </a:r>
            <a:endParaRPr sz="1400">
              <a:latin typeface="Raleway"/>
              <a:ea typeface="Raleway"/>
              <a:cs typeface="Raleway"/>
              <a:sym typeface="Raleway"/>
            </a:endParaRPr>
          </a:p>
          <a:p>
            <a:pPr marL="0" lvl="0" indent="0" algn="l" rtl="0">
              <a:lnSpc>
                <a:spcPct val="115000"/>
              </a:lnSpc>
              <a:spcBef>
                <a:spcPts val="1600"/>
              </a:spcBef>
              <a:spcAft>
                <a:spcPts val="1600"/>
              </a:spcAft>
              <a:buNone/>
            </a:pPr>
            <a:endParaRPr sz="1400">
              <a:latin typeface="Raleway"/>
              <a:ea typeface="Raleway"/>
              <a:cs typeface="Raleway"/>
              <a:sym typeface="Raleway"/>
            </a:endParaRPr>
          </a:p>
        </p:txBody>
      </p:sp>
      <p:pic>
        <p:nvPicPr>
          <p:cNvPr id="385" name="Google Shape;385;p39"/>
          <p:cNvPicPr preferRelativeResize="0"/>
          <p:nvPr/>
        </p:nvPicPr>
        <p:blipFill>
          <a:blip r:embed="rId3">
            <a:alphaModFix/>
          </a:blip>
          <a:stretch>
            <a:fillRect/>
          </a:stretch>
        </p:blipFill>
        <p:spPr>
          <a:xfrm>
            <a:off x="1870675" y="2791725"/>
            <a:ext cx="5086350" cy="1371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0"/>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0"/>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0"/>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0"/>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0"/>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0"/>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0"/>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0"/>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0"/>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get_track_artists():</a:t>
            </a:r>
            <a:endParaRPr>
              <a:solidFill>
                <a:srgbClr val="FFFFFF"/>
              </a:solidFill>
              <a:latin typeface="Oswald"/>
              <a:ea typeface="Oswald"/>
              <a:cs typeface="Oswald"/>
              <a:sym typeface="Oswald"/>
            </a:endParaRPr>
          </a:p>
        </p:txBody>
      </p:sp>
      <p:sp>
        <p:nvSpPr>
          <p:cNvPr id="399" name="Google Shape;399;p40"/>
          <p:cNvSpPr txBox="1">
            <a:spLocks noGrp="1"/>
          </p:cNvSpPr>
          <p:nvPr>
            <p:ph type="body" idx="1"/>
          </p:nvPr>
        </p:nvSpPr>
        <p:spPr>
          <a:xfrm>
            <a:off x="674100" y="1425325"/>
            <a:ext cx="7795800" cy="36447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Font typeface="Raleway"/>
              <a:buChar char="●"/>
            </a:pPr>
            <a:r>
              <a:rPr lang="en" sz="1400">
                <a:latin typeface="Raleway"/>
                <a:ea typeface="Raleway"/>
                <a:cs typeface="Raleway"/>
                <a:sym typeface="Raleway"/>
              </a:rPr>
              <a:t>This function uses the playlist json response and searches for track artist names and returns a list of track artist names.</a:t>
            </a:r>
            <a:endParaRPr sz="1400">
              <a:latin typeface="Raleway"/>
              <a:ea typeface="Raleway"/>
              <a:cs typeface="Raleway"/>
              <a:sym typeface="Raleway"/>
            </a:endParaRPr>
          </a:p>
          <a:p>
            <a:pPr marL="0" lvl="0" indent="0" algn="l" rtl="0">
              <a:lnSpc>
                <a:spcPct val="115000"/>
              </a:lnSpc>
              <a:spcBef>
                <a:spcPts val="0"/>
              </a:spcBef>
              <a:spcAft>
                <a:spcPts val="0"/>
              </a:spcAft>
              <a:buNone/>
            </a:pPr>
            <a:endParaRPr sz="1400">
              <a:latin typeface="Raleway"/>
              <a:ea typeface="Raleway"/>
              <a:cs typeface="Raleway"/>
              <a:sym typeface="Raleway"/>
            </a:endParaRPr>
          </a:p>
          <a:p>
            <a:pPr marL="0" lvl="0" indent="0" algn="l" rtl="0">
              <a:lnSpc>
                <a:spcPct val="115000"/>
              </a:lnSpc>
              <a:spcBef>
                <a:spcPts val="0"/>
              </a:spcBef>
              <a:spcAft>
                <a:spcPts val="0"/>
              </a:spcAft>
              <a:buNone/>
            </a:pPr>
            <a:endParaRPr sz="1400">
              <a:latin typeface="Raleway"/>
              <a:ea typeface="Raleway"/>
              <a:cs typeface="Raleway"/>
              <a:sym typeface="Raleway"/>
            </a:endParaRPr>
          </a:p>
        </p:txBody>
      </p:sp>
      <p:pic>
        <p:nvPicPr>
          <p:cNvPr id="400" name="Google Shape;400;p40"/>
          <p:cNvPicPr preferRelativeResize="0"/>
          <p:nvPr/>
        </p:nvPicPr>
        <p:blipFill>
          <a:blip r:embed="rId3">
            <a:alphaModFix/>
          </a:blip>
          <a:stretch>
            <a:fillRect/>
          </a:stretch>
        </p:blipFill>
        <p:spPr>
          <a:xfrm>
            <a:off x="1605688" y="2678125"/>
            <a:ext cx="6162675" cy="1828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1"/>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1"/>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1"/>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1"/>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1"/>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1"/>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1"/>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1"/>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1"/>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scrape_lyrics</a:t>
            </a:r>
            <a:endParaRPr>
              <a:solidFill>
                <a:srgbClr val="FFFFFF"/>
              </a:solidFill>
              <a:latin typeface="Oswald"/>
              <a:ea typeface="Oswald"/>
              <a:cs typeface="Oswald"/>
              <a:sym typeface="Oswald"/>
            </a:endParaRPr>
          </a:p>
        </p:txBody>
      </p:sp>
      <p:sp>
        <p:nvSpPr>
          <p:cNvPr id="414" name="Google Shape;414;p41"/>
          <p:cNvSpPr txBox="1"/>
          <p:nvPr/>
        </p:nvSpPr>
        <p:spPr>
          <a:xfrm>
            <a:off x="704500" y="1337100"/>
            <a:ext cx="4758900" cy="1869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This function takes the url found in the response returned from the genius API.</a:t>
            </a: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With the url the function scrapes the web for the song lyrics using Beautiful Soup.</a:t>
            </a:r>
            <a:endParaRPr>
              <a:latin typeface="Open Sans"/>
              <a:ea typeface="Open Sans"/>
              <a:cs typeface="Open Sans"/>
              <a:sym typeface="Open Sans"/>
            </a:endParaRPr>
          </a:p>
        </p:txBody>
      </p:sp>
      <p:pic>
        <p:nvPicPr>
          <p:cNvPr id="415" name="Google Shape;415;p41"/>
          <p:cNvPicPr preferRelativeResize="0"/>
          <p:nvPr/>
        </p:nvPicPr>
        <p:blipFill>
          <a:blip r:embed="rId3">
            <a:alphaModFix/>
          </a:blip>
          <a:stretch>
            <a:fillRect/>
          </a:stretch>
        </p:blipFill>
        <p:spPr>
          <a:xfrm>
            <a:off x="2710875" y="2771763"/>
            <a:ext cx="5962650" cy="2371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5"/>
          <p:cNvSpPr/>
          <p:nvPr/>
        </p:nvSpPr>
        <p:spPr>
          <a:xfrm>
            <a:off x="457200" y="0"/>
            <a:ext cx="8240100" cy="5222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Goals of our Investigation</a:t>
            </a:r>
            <a:endParaRPr>
              <a:solidFill>
                <a:srgbClr val="FFFFFF"/>
              </a:solidFill>
              <a:latin typeface="Oswald"/>
              <a:ea typeface="Oswald"/>
              <a:cs typeface="Oswald"/>
              <a:sym typeface="Oswald"/>
            </a:endParaRPr>
          </a:p>
        </p:txBody>
      </p:sp>
      <p:sp>
        <p:nvSpPr>
          <p:cNvPr id="96" name="Google Shape;96;p15"/>
          <p:cNvSpPr txBox="1">
            <a:spLocks noGrp="1"/>
          </p:cNvSpPr>
          <p:nvPr>
            <p:ph type="body" idx="1"/>
          </p:nvPr>
        </p:nvSpPr>
        <p:spPr>
          <a:xfrm>
            <a:off x="650050" y="1335075"/>
            <a:ext cx="7200900" cy="31446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Font typeface="Raleway"/>
              <a:buChar char="●"/>
            </a:pPr>
            <a:r>
              <a:rPr lang="en" sz="1400">
                <a:latin typeface="Raleway"/>
                <a:ea typeface="Raleway"/>
                <a:cs typeface="Raleway"/>
                <a:sym typeface="Raleway"/>
              </a:rPr>
              <a:t>“Music is itself life”-Louis Armstrong</a:t>
            </a:r>
            <a:endParaRPr sz="1400">
              <a:latin typeface="Raleway"/>
              <a:ea typeface="Raleway"/>
              <a:cs typeface="Raleway"/>
              <a:sym typeface="Raleway"/>
            </a:endParaRPr>
          </a:p>
          <a:p>
            <a:pPr marL="914400" lvl="1" indent="-317500" algn="l" rtl="0">
              <a:lnSpc>
                <a:spcPct val="150000"/>
              </a:lnSpc>
              <a:spcBef>
                <a:spcPts val="0"/>
              </a:spcBef>
              <a:spcAft>
                <a:spcPts val="0"/>
              </a:spcAft>
              <a:buSzPts val="1400"/>
              <a:buFont typeface="Raleway"/>
              <a:buChar char="○"/>
            </a:pPr>
            <a:r>
              <a:rPr lang="en">
                <a:latin typeface="Raleway"/>
                <a:ea typeface="Raleway"/>
                <a:cs typeface="Raleway"/>
                <a:sym typeface="Raleway"/>
              </a:rPr>
              <a:t>Music is something that is heavily proliferated and an integral part of all cultures.</a:t>
            </a:r>
            <a:endParaRPr sz="1400">
              <a:latin typeface="Raleway"/>
              <a:ea typeface="Raleway"/>
              <a:cs typeface="Raleway"/>
              <a:sym typeface="Raleway"/>
            </a:endParaRPr>
          </a:p>
          <a:p>
            <a:pPr marL="457200" lvl="0" indent="-317500" algn="l" rtl="0">
              <a:lnSpc>
                <a:spcPct val="150000"/>
              </a:lnSpc>
              <a:spcBef>
                <a:spcPts val="0"/>
              </a:spcBef>
              <a:spcAft>
                <a:spcPts val="0"/>
              </a:spcAft>
              <a:buSzPts val="1400"/>
              <a:buFont typeface="Raleway"/>
              <a:buChar char="●"/>
            </a:pPr>
            <a:r>
              <a:rPr lang="en" sz="1400">
                <a:latin typeface="Raleway"/>
                <a:ea typeface="Raleway"/>
                <a:cs typeface="Raleway"/>
                <a:sym typeface="Raleway"/>
              </a:rPr>
              <a:t>According to an article from MNE </a:t>
            </a:r>
            <a:endParaRPr sz="1400">
              <a:latin typeface="Raleway"/>
              <a:ea typeface="Raleway"/>
              <a:cs typeface="Raleway"/>
              <a:sym typeface="Raleway"/>
            </a:endParaRPr>
          </a:p>
          <a:p>
            <a:pPr marL="914400" lvl="1" indent="-317500" algn="l" rtl="0">
              <a:lnSpc>
                <a:spcPct val="150000"/>
              </a:lnSpc>
              <a:spcBef>
                <a:spcPts val="0"/>
              </a:spcBef>
              <a:spcAft>
                <a:spcPts val="0"/>
              </a:spcAft>
              <a:buSzPts val="1400"/>
              <a:buFont typeface="Raleway"/>
              <a:buChar char="○"/>
            </a:pPr>
            <a:r>
              <a:rPr lang="en">
                <a:solidFill>
                  <a:srgbClr val="111111"/>
                </a:solidFill>
                <a:highlight>
                  <a:srgbClr val="FFFFFF"/>
                </a:highlight>
                <a:latin typeface="Arial"/>
                <a:ea typeface="Arial"/>
                <a:cs typeface="Arial"/>
                <a:sym typeface="Arial"/>
              </a:rPr>
              <a:t>“Americans are listening to more new music during coronavirus pandemic, new study says”</a:t>
            </a:r>
            <a:endParaRPr>
              <a:solidFill>
                <a:srgbClr val="111111"/>
              </a:solidFill>
              <a:highlight>
                <a:srgbClr val="FFFFFF"/>
              </a:highlight>
              <a:latin typeface="Arial"/>
              <a:ea typeface="Arial"/>
              <a:cs typeface="Arial"/>
              <a:sym typeface="Arial"/>
            </a:endParaRPr>
          </a:p>
          <a:p>
            <a:pPr marL="1371600" lvl="2" indent="-317500" algn="l" rtl="0">
              <a:lnSpc>
                <a:spcPct val="140000"/>
              </a:lnSpc>
              <a:spcBef>
                <a:spcPts val="0"/>
              </a:spcBef>
              <a:spcAft>
                <a:spcPts val="0"/>
              </a:spcAft>
              <a:buSzPts val="1400"/>
              <a:buFont typeface="Raleway"/>
              <a:buChar char="■"/>
            </a:pPr>
            <a:r>
              <a:rPr lang="en" sz="1500">
                <a:highlight>
                  <a:srgbClr val="FFFFFF"/>
                </a:highlight>
                <a:latin typeface="Arial"/>
                <a:ea typeface="Arial"/>
                <a:cs typeface="Arial"/>
                <a:sym typeface="Arial"/>
              </a:rPr>
              <a:t>Music video streams have also increased by 10 per cent</a:t>
            </a:r>
            <a:endParaRPr sz="1500">
              <a:highlight>
                <a:srgbClr val="FFFFFF"/>
              </a:highlight>
              <a:latin typeface="Arial"/>
              <a:ea typeface="Arial"/>
              <a:cs typeface="Arial"/>
              <a:sym typeface="Arial"/>
            </a:endParaRPr>
          </a:p>
          <a:p>
            <a:pPr marL="1828800" lvl="3" indent="-323850" algn="l" rtl="0">
              <a:lnSpc>
                <a:spcPct val="140000"/>
              </a:lnSpc>
              <a:spcBef>
                <a:spcPts val="0"/>
              </a:spcBef>
              <a:spcAft>
                <a:spcPts val="0"/>
              </a:spcAft>
              <a:buSzPts val="1500"/>
              <a:buFont typeface="Arial"/>
              <a:buChar char="●"/>
            </a:pPr>
            <a:r>
              <a:rPr lang="en" sz="1500">
                <a:highlight>
                  <a:srgbClr val="FFFFFF"/>
                </a:highlight>
                <a:latin typeface="Arial"/>
                <a:ea typeface="Arial"/>
                <a:cs typeface="Arial"/>
                <a:sym typeface="Arial"/>
              </a:rPr>
              <a:t>https://www.nme.com/news/music/people-are-listening-to-more-new-music-during-coronavirus-pandemic-new-study-says-2667098</a:t>
            </a:r>
            <a:endParaRPr sz="1500">
              <a:highlight>
                <a:srgbClr val="FFFFFF"/>
              </a:highlight>
              <a:latin typeface="Arial"/>
              <a:ea typeface="Arial"/>
              <a:cs typeface="Arial"/>
              <a:sym typeface="Arial"/>
            </a:endParaRPr>
          </a:p>
          <a:p>
            <a:pPr marL="0" lvl="0" indent="0" algn="l" rtl="0">
              <a:lnSpc>
                <a:spcPct val="150000"/>
              </a:lnSpc>
              <a:spcBef>
                <a:spcPts val="1100"/>
              </a:spcBef>
              <a:spcAft>
                <a:spcPts val="0"/>
              </a:spcAft>
              <a:buNone/>
            </a:pPr>
            <a:endParaRPr>
              <a:latin typeface="Raleway"/>
              <a:ea typeface="Raleway"/>
              <a:cs typeface="Raleway"/>
              <a:sym typeface="Raleway"/>
            </a:endParaRPr>
          </a:p>
          <a:p>
            <a:pPr marL="0" lvl="0" indent="0" algn="l" rtl="0">
              <a:lnSpc>
                <a:spcPct val="150000"/>
              </a:lnSpc>
              <a:spcBef>
                <a:spcPts val="1600"/>
              </a:spcBef>
              <a:spcAft>
                <a:spcPts val="1600"/>
              </a:spcAft>
              <a:buNone/>
            </a:pPr>
            <a:endParaRPr>
              <a:latin typeface="Raleway"/>
              <a:ea typeface="Raleway"/>
              <a:cs typeface="Raleway"/>
              <a:sym typeface="Raleway"/>
            </a:endParaRPr>
          </a:p>
        </p:txBody>
      </p:sp>
      <p:pic>
        <p:nvPicPr>
          <p:cNvPr id="97" name="Google Shape;97;p15"/>
          <p:cNvPicPr preferRelativeResize="0"/>
          <p:nvPr/>
        </p:nvPicPr>
        <p:blipFill>
          <a:blip r:embed="rId3">
            <a:alphaModFix/>
          </a:blip>
          <a:stretch>
            <a:fillRect/>
          </a:stretch>
        </p:blipFill>
        <p:spPr>
          <a:xfrm>
            <a:off x="457200" y="3738350"/>
            <a:ext cx="1483750" cy="14837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2"/>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2"/>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2"/>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2"/>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2"/>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2"/>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2"/>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2"/>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2"/>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latin typeface="Oswald"/>
                <a:ea typeface="Oswald"/>
                <a:cs typeface="Oswald"/>
                <a:sym typeface="Oswald"/>
              </a:rPr>
              <a:t>get_lyrics</a:t>
            </a:r>
            <a:endParaRPr>
              <a:solidFill>
                <a:srgbClr val="FFFFFF"/>
              </a:solidFill>
              <a:latin typeface="Oswald"/>
              <a:ea typeface="Oswald"/>
              <a:cs typeface="Oswald"/>
              <a:sym typeface="Oswald"/>
            </a:endParaRPr>
          </a:p>
        </p:txBody>
      </p:sp>
      <p:sp>
        <p:nvSpPr>
          <p:cNvPr id="429" name="Google Shape;429;p42"/>
          <p:cNvSpPr txBox="1">
            <a:spLocks noGrp="1"/>
          </p:cNvSpPr>
          <p:nvPr>
            <p:ph type="body" idx="1"/>
          </p:nvPr>
        </p:nvSpPr>
        <p:spPr>
          <a:xfrm>
            <a:off x="674100" y="1425325"/>
            <a:ext cx="7795800" cy="3644700"/>
          </a:xfrm>
          <a:prstGeom prst="rect">
            <a:avLst/>
          </a:prstGeom>
        </p:spPr>
        <p:txBody>
          <a:bodyPr spcFirstLastPara="1" wrap="square" lIns="91425" tIns="91425" rIns="91425" bIns="91425" anchor="t" anchorCtr="0">
            <a:noAutofit/>
          </a:bodyPr>
          <a:lstStyle/>
          <a:p>
            <a:pPr marL="914400" lvl="0" indent="0" algn="l" rtl="0">
              <a:spcBef>
                <a:spcPts val="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lnSpc>
                <a:spcPct val="115000"/>
              </a:lnSpc>
              <a:spcBef>
                <a:spcPts val="1600"/>
              </a:spcBef>
              <a:spcAft>
                <a:spcPts val="1600"/>
              </a:spcAft>
              <a:buNone/>
            </a:pPr>
            <a:endParaRPr>
              <a:latin typeface="Montserrat"/>
              <a:ea typeface="Montserrat"/>
              <a:cs typeface="Montserrat"/>
              <a:sym typeface="Montserrat"/>
            </a:endParaRPr>
          </a:p>
        </p:txBody>
      </p:sp>
      <p:pic>
        <p:nvPicPr>
          <p:cNvPr id="430" name="Google Shape;430;p42"/>
          <p:cNvPicPr preferRelativeResize="0"/>
          <p:nvPr/>
        </p:nvPicPr>
        <p:blipFill>
          <a:blip r:embed="rId3">
            <a:alphaModFix/>
          </a:blip>
          <a:stretch>
            <a:fillRect/>
          </a:stretch>
        </p:blipFill>
        <p:spPr>
          <a:xfrm>
            <a:off x="3842441" y="62400"/>
            <a:ext cx="4627468" cy="5143501"/>
          </a:xfrm>
          <a:prstGeom prst="rect">
            <a:avLst/>
          </a:prstGeom>
          <a:noFill/>
          <a:ln>
            <a:noFill/>
          </a:ln>
        </p:spPr>
      </p:pic>
      <p:sp>
        <p:nvSpPr>
          <p:cNvPr id="431" name="Google Shape;431;p42"/>
          <p:cNvSpPr txBox="1"/>
          <p:nvPr/>
        </p:nvSpPr>
        <p:spPr>
          <a:xfrm>
            <a:off x="560725" y="1236450"/>
            <a:ext cx="3192300" cy="3810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This function uses track names, artist names, and the Genius access token(key) teo get a response from the Genius API.</a:t>
            </a: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From the response we retrieve the URL to web scrape the Genius website and return the song lyrics.</a:t>
            </a: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We used a series of conditionals and try/except clauses to catch any failed web scrape attempts or a return of empty lyrics. Also included is a sleep timer.</a:t>
            </a:r>
            <a:endParaRPr>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3"/>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3"/>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3"/>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3"/>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3"/>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3"/>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3"/>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3"/>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3"/>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get_lyrics_from_db()</a:t>
            </a:r>
            <a:endParaRPr>
              <a:solidFill>
                <a:srgbClr val="FFFFFF"/>
              </a:solidFill>
              <a:latin typeface="Oswald"/>
              <a:ea typeface="Oswald"/>
              <a:cs typeface="Oswald"/>
              <a:sym typeface="Oswald"/>
            </a:endParaRPr>
          </a:p>
        </p:txBody>
      </p:sp>
      <p:sp>
        <p:nvSpPr>
          <p:cNvPr id="445" name="Google Shape;445;p43"/>
          <p:cNvSpPr txBox="1">
            <a:spLocks noGrp="1"/>
          </p:cNvSpPr>
          <p:nvPr>
            <p:ph type="body" idx="1"/>
          </p:nvPr>
        </p:nvSpPr>
        <p:spPr>
          <a:xfrm>
            <a:off x="674100" y="1425325"/>
            <a:ext cx="7795800" cy="3644700"/>
          </a:xfrm>
          <a:prstGeom prst="rect">
            <a:avLst/>
          </a:prstGeom>
        </p:spPr>
        <p:txBody>
          <a:bodyPr spcFirstLastPara="1" wrap="square" lIns="91425" tIns="91425" rIns="91425" bIns="91425" anchor="t" anchorCtr="0">
            <a:noAutofit/>
          </a:bodyPr>
          <a:lstStyle/>
          <a:p>
            <a:pPr marL="914400" lvl="0" indent="0" algn="l" rtl="0">
              <a:spcBef>
                <a:spcPts val="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lnSpc>
                <a:spcPct val="115000"/>
              </a:lnSpc>
              <a:spcBef>
                <a:spcPts val="1600"/>
              </a:spcBef>
              <a:spcAft>
                <a:spcPts val="1600"/>
              </a:spcAft>
              <a:buNone/>
            </a:pPr>
            <a:endParaRPr>
              <a:latin typeface="Montserrat"/>
              <a:ea typeface="Montserrat"/>
              <a:cs typeface="Montserrat"/>
              <a:sym typeface="Montserrat"/>
            </a:endParaRPr>
          </a:p>
        </p:txBody>
      </p:sp>
      <p:sp>
        <p:nvSpPr>
          <p:cNvPr id="446" name="Google Shape;446;p43"/>
          <p:cNvSpPr txBox="1"/>
          <p:nvPr/>
        </p:nvSpPr>
        <p:spPr>
          <a:xfrm>
            <a:off x="833875" y="1624650"/>
            <a:ext cx="4902600" cy="2156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This function selects all the lyrics data from the Genius API database table and returns a tuple list of the lyrics.</a:t>
            </a:r>
            <a:endParaRPr>
              <a:latin typeface="Open Sans"/>
              <a:ea typeface="Open Sans"/>
              <a:cs typeface="Open Sans"/>
              <a:sym typeface="Open Sans"/>
            </a:endParaRPr>
          </a:p>
        </p:txBody>
      </p:sp>
      <p:pic>
        <p:nvPicPr>
          <p:cNvPr id="447" name="Google Shape;447;p43"/>
          <p:cNvPicPr preferRelativeResize="0"/>
          <p:nvPr/>
        </p:nvPicPr>
        <p:blipFill>
          <a:blip r:embed="rId3">
            <a:alphaModFix/>
          </a:blip>
          <a:stretch>
            <a:fillRect/>
          </a:stretch>
        </p:blipFill>
        <p:spPr>
          <a:xfrm>
            <a:off x="2215575" y="2895263"/>
            <a:ext cx="6457950" cy="16859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44"/>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4"/>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4"/>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4"/>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4"/>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4"/>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4"/>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4"/>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4"/>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get_word_count()</a:t>
            </a:r>
            <a:endParaRPr>
              <a:solidFill>
                <a:srgbClr val="FFFFFF"/>
              </a:solidFill>
              <a:latin typeface="Oswald"/>
              <a:ea typeface="Oswald"/>
              <a:cs typeface="Oswald"/>
              <a:sym typeface="Oswald"/>
            </a:endParaRPr>
          </a:p>
        </p:txBody>
      </p:sp>
      <p:sp>
        <p:nvSpPr>
          <p:cNvPr id="461" name="Google Shape;461;p44"/>
          <p:cNvSpPr txBox="1">
            <a:spLocks noGrp="1"/>
          </p:cNvSpPr>
          <p:nvPr>
            <p:ph type="body" idx="1"/>
          </p:nvPr>
        </p:nvSpPr>
        <p:spPr>
          <a:xfrm>
            <a:off x="674100" y="1425325"/>
            <a:ext cx="7795800" cy="3644700"/>
          </a:xfrm>
          <a:prstGeom prst="rect">
            <a:avLst/>
          </a:prstGeom>
        </p:spPr>
        <p:txBody>
          <a:bodyPr spcFirstLastPara="1" wrap="square" lIns="91425" tIns="91425" rIns="91425" bIns="91425" anchor="t" anchorCtr="0">
            <a:noAutofit/>
          </a:bodyPr>
          <a:lstStyle/>
          <a:p>
            <a:pPr marL="914400" lvl="0" indent="0" algn="l" rtl="0">
              <a:spcBef>
                <a:spcPts val="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lnSpc>
                <a:spcPct val="115000"/>
              </a:lnSpc>
              <a:spcBef>
                <a:spcPts val="1600"/>
              </a:spcBef>
              <a:spcAft>
                <a:spcPts val="1600"/>
              </a:spcAft>
              <a:buNone/>
            </a:pPr>
            <a:endParaRPr>
              <a:latin typeface="Montserrat"/>
              <a:ea typeface="Montserrat"/>
              <a:cs typeface="Montserrat"/>
              <a:sym typeface="Montserrat"/>
            </a:endParaRPr>
          </a:p>
        </p:txBody>
      </p:sp>
      <p:sp>
        <p:nvSpPr>
          <p:cNvPr id="462" name="Google Shape;462;p44"/>
          <p:cNvSpPr txBox="1"/>
          <p:nvPr/>
        </p:nvSpPr>
        <p:spPr>
          <a:xfrm>
            <a:off x="891400" y="1653400"/>
            <a:ext cx="4111800" cy="2242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This function takes the lyrics tuple data and iterates through the lyrics.</a:t>
            </a: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It then returns a list of the word count for each song in the database.</a:t>
            </a:r>
            <a:endParaRPr>
              <a:latin typeface="Open Sans"/>
              <a:ea typeface="Open Sans"/>
              <a:cs typeface="Open Sans"/>
              <a:sym typeface="Open Sans"/>
            </a:endParaRPr>
          </a:p>
        </p:txBody>
      </p:sp>
      <p:pic>
        <p:nvPicPr>
          <p:cNvPr id="463" name="Google Shape;463;p44"/>
          <p:cNvPicPr preferRelativeResize="0"/>
          <p:nvPr/>
        </p:nvPicPr>
        <p:blipFill>
          <a:blip r:embed="rId3">
            <a:alphaModFix/>
          </a:blip>
          <a:stretch>
            <a:fillRect/>
          </a:stretch>
        </p:blipFill>
        <p:spPr>
          <a:xfrm>
            <a:off x="4520427" y="3289326"/>
            <a:ext cx="4111800" cy="17807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45"/>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5"/>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5"/>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5"/>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5"/>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5"/>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5"/>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5"/>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5"/>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average_word_count()</a:t>
            </a:r>
            <a:endParaRPr>
              <a:solidFill>
                <a:srgbClr val="FFFFFF"/>
              </a:solidFill>
              <a:latin typeface="Oswald"/>
              <a:ea typeface="Oswald"/>
              <a:cs typeface="Oswald"/>
              <a:sym typeface="Oswald"/>
            </a:endParaRPr>
          </a:p>
        </p:txBody>
      </p:sp>
      <p:sp>
        <p:nvSpPr>
          <p:cNvPr id="477" name="Google Shape;477;p45"/>
          <p:cNvSpPr txBox="1">
            <a:spLocks noGrp="1"/>
          </p:cNvSpPr>
          <p:nvPr>
            <p:ph type="body" idx="1"/>
          </p:nvPr>
        </p:nvSpPr>
        <p:spPr>
          <a:xfrm>
            <a:off x="674100" y="1425325"/>
            <a:ext cx="7795800" cy="3644700"/>
          </a:xfrm>
          <a:prstGeom prst="rect">
            <a:avLst/>
          </a:prstGeom>
        </p:spPr>
        <p:txBody>
          <a:bodyPr spcFirstLastPara="1" wrap="square" lIns="91425" tIns="91425" rIns="91425" bIns="91425" anchor="t" anchorCtr="0">
            <a:noAutofit/>
          </a:bodyPr>
          <a:lstStyle/>
          <a:p>
            <a:pPr marL="914400" lvl="0" indent="0" algn="l" rtl="0">
              <a:spcBef>
                <a:spcPts val="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lnSpc>
                <a:spcPct val="115000"/>
              </a:lnSpc>
              <a:spcBef>
                <a:spcPts val="1600"/>
              </a:spcBef>
              <a:spcAft>
                <a:spcPts val="1600"/>
              </a:spcAft>
              <a:buNone/>
            </a:pPr>
            <a:endParaRPr>
              <a:latin typeface="Montserrat"/>
              <a:ea typeface="Montserrat"/>
              <a:cs typeface="Montserrat"/>
              <a:sym typeface="Montserrat"/>
            </a:endParaRPr>
          </a:p>
        </p:txBody>
      </p:sp>
      <p:sp>
        <p:nvSpPr>
          <p:cNvPr id="478" name="Google Shape;478;p45"/>
          <p:cNvSpPr txBox="1"/>
          <p:nvPr/>
        </p:nvSpPr>
        <p:spPr>
          <a:xfrm>
            <a:off x="632600" y="1265200"/>
            <a:ext cx="5075100" cy="2659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This function takes the word_counts list returned from the lyrics data and calculates the average word count for all the songs.</a:t>
            </a:r>
            <a:endParaRPr>
              <a:latin typeface="Open Sans"/>
              <a:ea typeface="Open Sans"/>
              <a:cs typeface="Open Sans"/>
              <a:sym typeface="Open Sans"/>
            </a:endParaRPr>
          </a:p>
        </p:txBody>
      </p:sp>
      <p:pic>
        <p:nvPicPr>
          <p:cNvPr id="479" name="Google Shape;479;p45"/>
          <p:cNvPicPr preferRelativeResize="0"/>
          <p:nvPr/>
        </p:nvPicPr>
        <p:blipFill>
          <a:blip r:embed="rId3">
            <a:alphaModFix/>
          </a:blip>
          <a:stretch>
            <a:fillRect/>
          </a:stretch>
        </p:blipFill>
        <p:spPr>
          <a:xfrm>
            <a:off x="4514505" y="3187125"/>
            <a:ext cx="3955400" cy="16859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6"/>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6"/>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6"/>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6"/>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6"/>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6"/>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6"/>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6"/>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6"/>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setUpSongTable()</a:t>
            </a:r>
            <a:endParaRPr>
              <a:solidFill>
                <a:srgbClr val="FFFFFF"/>
              </a:solidFill>
              <a:latin typeface="Oswald"/>
              <a:ea typeface="Oswald"/>
              <a:cs typeface="Oswald"/>
              <a:sym typeface="Oswald"/>
            </a:endParaRPr>
          </a:p>
        </p:txBody>
      </p:sp>
      <p:sp>
        <p:nvSpPr>
          <p:cNvPr id="493" name="Google Shape;493;p46"/>
          <p:cNvSpPr txBox="1">
            <a:spLocks noGrp="1"/>
          </p:cNvSpPr>
          <p:nvPr>
            <p:ph type="body" idx="1"/>
          </p:nvPr>
        </p:nvSpPr>
        <p:spPr>
          <a:xfrm>
            <a:off x="674100" y="1425325"/>
            <a:ext cx="7795800" cy="3644700"/>
          </a:xfrm>
          <a:prstGeom prst="rect">
            <a:avLst/>
          </a:prstGeom>
        </p:spPr>
        <p:txBody>
          <a:bodyPr spcFirstLastPara="1" wrap="square" lIns="91425" tIns="91425" rIns="91425" bIns="91425" anchor="t" anchorCtr="0">
            <a:noAutofit/>
          </a:bodyPr>
          <a:lstStyle/>
          <a:p>
            <a:pPr marL="914400" lvl="0" indent="0" algn="l" rtl="0">
              <a:spcBef>
                <a:spcPts val="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lnSpc>
                <a:spcPct val="115000"/>
              </a:lnSpc>
              <a:spcBef>
                <a:spcPts val="1600"/>
              </a:spcBef>
              <a:spcAft>
                <a:spcPts val="1600"/>
              </a:spcAft>
              <a:buNone/>
            </a:pPr>
            <a:endParaRPr>
              <a:latin typeface="Montserrat"/>
              <a:ea typeface="Montserrat"/>
              <a:cs typeface="Montserrat"/>
              <a:sym typeface="Montserrat"/>
            </a:endParaRPr>
          </a:p>
        </p:txBody>
      </p:sp>
      <p:pic>
        <p:nvPicPr>
          <p:cNvPr id="494" name="Google Shape;494;p46"/>
          <p:cNvPicPr preferRelativeResize="0"/>
          <p:nvPr/>
        </p:nvPicPr>
        <p:blipFill>
          <a:blip r:embed="rId3">
            <a:alphaModFix/>
          </a:blip>
          <a:stretch>
            <a:fillRect/>
          </a:stretch>
        </p:blipFill>
        <p:spPr>
          <a:xfrm>
            <a:off x="457200" y="967215"/>
            <a:ext cx="8240100" cy="423868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47"/>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7"/>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7"/>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7"/>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7"/>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7"/>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7"/>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7"/>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7"/>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setupSongTable() (Cont’d)</a:t>
            </a:r>
            <a:endParaRPr>
              <a:solidFill>
                <a:srgbClr val="FFFFFF"/>
              </a:solidFill>
              <a:latin typeface="Oswald"/>
              <a:ea typeface="Oswald"/>
              <a:cs typeface="Oswald"/>
              <a:sym typeface="Oswald"/>
            </a:endParaRPr>
          </a:p>
        </p:txBody>
      </p:sp>
      <p:sp>
        <p:nvSpPr>
          <p:cNvPr id="508" name="Google Shape;508;p47"/>
          <p:cNvSpPr txBox="1">
            <a:spLocks noGrp="1"/>
          </p:cNvSpPr>
          <p:nvPr>
            <p:ph type="body" idx="1"/>
          </p:nvPr>
        </p:nvSpPr>
        <p:spPr>
          <a:xfrm>
            <a:off x="674100" y="1425325"/>
            <a:ext cx="7795800" cy="3644700"/>
          </a:xfrm>
          <a:prstGeom prst="rect">
            <a:avLst/>
          </a:prstGeom>
        </p:spPr>
        <p:txBody>
          <a:bodyPr spcFirstLastPara="1" wrap="square" lIns="91425" tIns="91425" rIns="91425" bIns="91425" anchor="t" anchorCtr="0">
            <a:noAutofit/>
          </a:bodyPr>
          <a:lstStyle/>
          <a:p>
            <a:pPr marL="914400" lvl="0" indent="0" algn="l" rtl="0">
              <a:spcBef>
                <a:spcPts val="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lnSpc>
                <a:spcPct val="115000"/>
              </a:lnSpc>
              <a:spcBef>
                <a:spcPts val="1600"/>
              </a:spcBef>
              <a:spcAft>
                <a:spcPts val="1600"/>
              </a:spcAft>
              <a:buNone/>
            </a:pPr>
            <a:endParaRPr>
              <a:latin typeface="Montserrat"/>
              <a:ea typeface="Montserrat"/>
              <a:cs typeface="Montserrat"/>
              <a:sym typeface="Montserrat"/>
            </a:endParaRPr>
          </a:p>
        </p:txBody>
      </p:sp>
      <p:sp>
        <p:nvSpPr>
          <p:cNvPr id="509" name="Google Shape;509;p47"/>
          <p:cNvSpPr txBox="1"/>
          <p:nvPr/>
        </p:nvSpPr>
        <p:spPr>
          <a:xfrm>
            <a:off x="805125" y="1552750"/>
            <a:ext cx="4572000" cy="2127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This function takes a track names list, a track artist list, and a song lyrics list to create the Genius database table.</a:t>
            </a:r>
            <a:endParaRPr>
              <a:latin typeface="Open Sans"/>
              <a:ea typeface="Open Sans"/>
              <a:cs typeface="Open Sans"/>
              <a:sym typeface="Open Sans"/>
            </a:endParaRPr>
          </a:p>
        </p:txBody>
      </p:sp>
      <p:pic>
        <p:nvPicPr>
          <p:cNvPr id="510" name="Google Shape;510;p47" descr="10 Online Research Tools Every Online Learner Should Know About - eLearning  Industry"/>
          <p:cNvPicPr preferRelativeResize="0"/>
          <p:nvPr/>
        </p:nvPicPr>
        <p:blipFill>
          <a:blip r:embed="rId3">
            <a:alphaModFix/>
          </a:blip>
          <a:stretch>
            <a:fillRect/>
          </a:stretch>
        </p:blipFill>
        <p:spPr>
          <a:xfrm>
            <a:off x="5243550" y="1984075"/>
            <a:ext cx="3453800" cy="23648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48"/>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8"/>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8"/>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8"/>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8"/>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8"/>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8"/>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8"/>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8"/>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Main</a:t>
            </a:r>
            <a:endParaRPr>
              <a:solidFill>
                <a:srgbClr val="FFFFFF"/>
              </a:solidFill>
              <a:latin typeface="Oswald"/>
              <a:ea typeface="Oswald"/>
              <a:cs typeface="Oswald"/>
              <a:sym typeface="Oswald"/>
            </a:endParaRPr>
          </a:p>
        </p:txBody>
      </p:sp>
      <p:sp>
        <p:nvSpPr>
          <p:cNvPr id="524" name="Google Shape;524;p48"/>
          <p:cNvSpPr txBox="1">
            <a:spLocks noGrp="1"/>
          </p:cNvSpPr>
          <p:nvPr>
            <p:ph type="body" idx="1"/>
          </p:nvPr>
        </p:nvSpPr>
        <p:spPr>
          <a:xfrm>
            <a:off x="674100" y="1425325"/>
            <a:ext cx="7795800" cy="3644700"/>
          </a:xfrm>
          <a:prstGeom prst="rect">
            <a:avLst/>
          </a:prstGeom>
        </p:spPr>
        <p:txBody>
          <a:bodyPr spcFirstLastPara="1" wrap="square" lIns="91425" tIns="91425" rIns="91425" bIns="91425" anchor="t" anchorCtr="0">
            <a:noAutofit/>
          </a:bodyPr>
          <a:lstStyle/>
          <a:p>
            <a:pPr marL="914400" lvl="0" indent="0" algn="l" rtl="0">
              <a:spcBef>
                <a:spcPts val="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lnSpc>
                <a:spcPct val="115000"/>
              </a:lnSpc>
              <a:spcBef>
                <a:spcPts val="1600"/>
              </a:spcBef>
              <a:spcAft>
                <a:spcPts val="1600"/>
              </a:spcAft>
              <a:buNone/>
            </a:pPr>
            <a:endParaRPr>
              <a:latin typeface="Montserrat"/>
              <a:ea typeface="Montserrat"/>
              <a:cs typeface="Montserrat"/>
              <a:sym typeface="Montserrat"/>
            </a:endParaRPr>
          </a:p>
        </p:txBody>
      </p:sp>
      <p:pic>
        <p:nvPicPr>
          <p:cNvPr id="525" name="Google Shape;525;p48"/>
          <p:cNvPicPr preferRelativeResize="0"/>
          <p:nvPr/>
        </p:nvPicPr>
        <p:blipFill>
          <a:blip r:embed="rId3">
            <a:alphaModFix/>
          </a:blip>
          <a:stretch>
            <a:fillRect/>
          </a:stretch>
        </p:blipFill>
        <p:spPr>
          <a:xfrm>
            <a:off x="674098" y="1147225"/>
            <a:ext cx="7076274" cy="38745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49"/>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9"/>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9"/>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9"/>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9"/>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9"/>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9"/>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9"/>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9"/>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Main</a:t>
            </a:r>
            <a:endParaRPr>
              <a:solidFill>
                <a:srgbClr val="FFFFFF"/>
              </a:solidFill>
              <a:latin typeface="Oswald"/>
              <a:ea typeface="Oswald"/>
              <a:cs typeface="Oswald"/>
              <a:sym typeface="Oswald"/>
            </a:endParaRPr>
          </a:p>
        </p:txBody>
      </p:sp>
      <p:sp>
        <p:nvSpPr>
          <p:cNvPr id="539" name="Google Shape;539;p49"/>
          <p:cNvSpPr txBox="1">
            <a:spLocks noGrp="1"/>
          </p:cNvSpPr>
          <p:nvPr>
            <p:ph type="body" idx="1"/>
          </p:nvPr>
        </p:nvSpPr>
        <p:spPr>
          <a:xfrm>
            <a:off x="674100" y="1425325"/>
            <a:ext cx="7795800" cy="3644700"/>
          </a:xfrm>
          <a:prstGeom prst="rect">
            <a:avLst/>
          </a:prstGeom>
        </p:spPr>
        <p:txBody>
          <a:bodyPr spcFirstLastPara="1" wrap="square" lIns="91425" tIns="91425" rIns="91425" bIns="91425" anchor="t" anchorCtr="0">
            <a:noAutofit/>
          </a:bodyPr>
          <a:lstStyle/>
          <a:p>
            <a:pPr marL="914400" lvl="0" indent="0" algn="l" rtl="0">
              <a:spcBef>
                <a:spcPts val="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lnSpc>
                <a:spcPct val="115000"/>
              </a:lnSpc>
              <a:spcBef>
                <a:spcPts val="1600"/>
              </a:spcBef>
              <a:spcAft>
                <a:spcPts val="1600"/>
              </a:spcAft>
              <a:buNone/>
            </a:pPr>
            <a:endParaRPr>
              <a:latin typeface="Montserrat"/>
              <a:ea typeface="Montserrat"/>
              <a:cs typeface="Montserrat"/>
              <a:sym typeface="Montserrat"/>
            </a:endParaRPr>
          </a:p>
        </p:txBody>
      </p:sp>
      <p:sp>
        <p:nvSpPr>
          <p:cNvPr id="540" name="Google Shape;540;p49"/>
          <p:cNvSpPr txBox="1"/>
          <p:nvPr/>
        </p:nvSpPr>
        <p:spPr>
          <a:xfrm>
            <a:off x="920150" y="1710900"/>
            <a:ext cx="4744500" cy="2472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Under main we call all our functions and write to a text file a few of our calculations.</a:t>
            </a:r>
            <a:endParaRPr>
              <a:latin typeface="Open Sans"/>
              <a:ea typeface="Open Sans"/>
              <a:cs typeface="Open Sans"/>
              <a:sym typeface="Open Sans"/>
            </a:endParaRPr>
          </a:p>
        </p:txBody>
      </p:sp>
      <p:pic>
        <p:nvPicPr>
          <p:cNvPr id="541" name="Google Shape;541;p49" descr="10 Online Research Tools Every Online Learner Should Know About - eLearning  Industry"/>
          <p:cNvPicPr preferRelativeResize="0"/>
          <p:nvPr/>
        </p:nvPicPr>
        <p:blipFill>
          <a:blip r:embed="rId3">
            <a:alphaModFix/>
          </a:blip>
          <a:stretch>
            <a:fillRect/>
          </a:stretch>
        </p:blipFill>
        <p:spPr>
          <a:xfrm>
            <a:off x="5243550" y="2060275"/>
            <a:ext cx="3453800" cy="2364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50"/>
          <p:cNvSpPr txBox="1">
            <a:spLocks noGrp="1"/>
          </p:cNvSpPr>
          <p:nvPr>
            <p:ph type="title"/>
          </p:nvPr>
        </p:nvSpPr>
        <p:spPr>
          <a:xfrm>
            <a:off x="0" y="2156100"/>
            <a:ext cx="9144000" cy="8313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chemeClr val="accent1"/>
                </a:solidFill>
              </a:rPr>
              <a:t>Spotify API.py </a:t>
            </a:r>
            <a:endParaRPr b="1" dirty="0">
              <a:solidFill>
                <a:schemeClr val="accen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51"/>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1"/>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1"/>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1"/>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1"/>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1"/>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1"/>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1"/>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1"/>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latin typeface="Oswald"/>
                <a:ea typeface="Oswald"/>
                <a:cs typeface="Oswald"/>
                <a:sym typeface="Oswald"/>
              </a:rPr>
              <a:t>get_playlist_info():</a:t>
            </a:r>
            <a:endParaRPr>
              <a:solidFill>
                <a:srgbClr val="FFFFFF"/>
              </a:solidFill>
              <a:latin typeface="Oswald"/>
              <a:ea typeface="Oswald"/>
              <a:cs typeface="Oswald"/>
              <a:sym typeface="Oswald"/>
            </a:endParaRPr>
          </a:p>
        </p:txBody>
      </p:sp>
      <p:sp>
        <p:nvSpPr>
          <p:cNvPr id="560" name="Google Shape;560;p51"/>
          <p:cNvSpPr txBox="1">
            <a:spLocks noGrp="1"/>
          </p:cNvSpPr>
          <p:nvPr>
            <p:ph type="body" idx="1"/>
          </p:nvPr>
        </p:nvSpPr>
        <p:spPr>
          <a:xfrm>
            <a:off x="674100" y="1425325"/>
            <a:ext cx="7795800" cy="3644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chemeClr val="accent1"/>
                </a:solidFill>
                <a:latin typeface="Raleway"/>
                <a:ea typeface="Raleway"/>
                <a:cs typeface="Raleway"/>
                <a:sym typeface="Raleway"/>
              </a:rPr>
              <a:t>Our Project Layout:</a:t>
            </a:r>
            <a:endParaRPr b="1">
              <a:solidFill>
                <a:schemeClr val="accent1"/>
              </a:solidFill>
              <a:latin typeface="Raleway"/>
              <a:ea typeface="Raleway"/>
              <a:cs typeface="Raleway"/>
              <a:sym typeface="Raleway"/>
            </a:endParaRPr>
          </a:p>
          <a:p>
            <a:pPr marL="914400" lvl="0" indent="-317500" algn="l" rtl="0">
              <a:lnSpc>
                <a:spcPct val="115000"/>
              </a:lnSpc>
              <a:spcBef>
                <a:spcPts val="0"/>
              </a:spcBef>
              <a:spcAft>
                <a:spcPts val="0"/>
              </a:spcAft>
              <a:buSzPts val="1400"/>
              <a:buFont typeface="Raleway"/>
              <a:buChar char="●"/>
            </a:pPr>
            <a:r>
              <a:rPr lang="en" sz="1400">
                <a:latin typeface="Raleway"/>
                <a:ea typeface="Raleway"/>
                <a:cs typeface="Raleway"/>
                <a:sym typeface="Raleway"/>
              </a:rPr>
              <a:t>We Imported the Spotify library to help us use the Spotify API with a few Spotipy functions..</a:t>
            </a:r>
            <a:endParaRPr sz="1400">
              <a:latin typeface="Raleway"/>
              <a:ea typeface="Raleway"/>
              <a:cs typeface="Raleway"/>
              <a:sym typeface="Raleway"/>
            </a:endParaRPr>
          </a:p>
          <a:p>
            <a:pPr marL="914400" lvl="0" indent="-317500" algn="l" rtl="0">
              <a:lnSpc>
                <a:spcPct val="115000"/>
              </a:lnSpc>
              <a:spcBef>
                <a:spcPts val="0"/>
              </a:spcBef>
              <a:spcAft>
                <a:spcPts val="0"/>
              </a:spcAft>
              <a:buSzPts val="1400"/>
              <a:buFont typeface="Raleway"/>
              <a:buChar char="●"/>
            </a:pPr>
            <a:r>
              <a:rPr lang="en" sz="1400">
                <a:latin typeface="Raleway"/>
                <a:ea typeface="Raleway"/>
                <a:cs typeface="Raleway"/>
                <a:sym typeface="Raleway"/>
              </a:rPr>
              <a:t>We contact the Spotify API using our clients id’s and secrets.</a:t>
            </a:r>
            <a:endParaRPr sz="1400">
              <a:latin typeface="Raleway"/>
              <a:ea typeface="Raleway"/>
              <a:cs typeface="Raleway"/>
              <a:sym typeface="Raleway"/>
            </a:endParaRPr>
          </a:p>
          <a:p>
            <a:pPr marL="914400" lvl="0" indent="-317500" algn="l" rtl="0">
              <a:lnSpc>
                <a:spcPct val="115000"/>
              </a:lnSpc>
              <a:spcBef>
                <a:spcPts val="0"/>
              </a:spcBef>
              <a:spcAft>
                <a:spcPts val="0"/>
              </a:spcAft>
              <a:buSzPts val="1400"/>
              <a:buFont typeface="Raleway"/>
              <a:buChar char="●"/>
            </a:pPr>
            <a:r>
              <a:rPr lang="en" sz="1400">
                <a:latin typeface="Raleway"/>
                <a:ea typeface="Raleway"/>
                <a:cs typeface="Raleway"/>
                <a:sym typeface="Raleway"/>
              </a:rPr>
              <a:t>Return a response from the Spotify API using the spotify_user_id and spotify_playlist_id.</a:t>
            </a:r>
            <a:endParaRPr sz="1400">
              <a:latin typeface="Raleway"/>
              <a:ea typeface="Raleway"/>
              <a:cs typeface="Raleway"/>
              <a:sym typeface="Raleway"/>
            </a:endParaRPr>
          </a:p>
          <a:p>
            <a:pPr marL="0" lvl="0" indent="0" algn="l" rtl="0">
              <a:spcBef>
                <a:spcPts val="10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lnSpc>
                <a:spcPct val="115000"/>
              </a:lnSpc>
              <a:spcBef>
                <a:spcPts val="1600"/>
              </a:spcBef>
              <a:spcAft>
                <a:spcPts val="1600"/>
              </a:spcAft>
              <a:buNone/>
            </a:pPr>
            <a:endParaRPr>
              <a:latin typeface="Montserrat"/>
              <a:ea typeface="Montserrat"/>
              <a:cs typeface="Montserrat"/>
              <a:sym typeface="Montserrat"/>
            </a:endParaRPr>
          </a:p>
        </p:txBody>
      </p:sp>
      <p:pic>
        <p:nvPicPr>
          <p:cNvPr id="561" name="Google Shape;561;p51"/>
          <p:cNvPicPr preferRelativeResize="0"/>
          <p:nvPr/>
        </p:nvPicPr>
        <p:blipFill>
          <a:blip r:embed="rId3">
            <a:alphaModFix/>
          </a:blip>
          <a:stretch>
            <a:fillRect/>
          </a:stretch>
        </p:blipFill>
        <p:spPr>
          <a:xfrm>
            <a:off x="67825" y="3427300"/>
            <a:ext cx="9086850" cy="971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p:nvPr/>
        </p:nvSpPr>
        <p:spPr>
          <a:xfrm>
            <a:off x="457200" y="0"/>
            <a:ext cx="8240100" cy="5222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6"/>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6"/>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6"/>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6"/>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6"/>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6"/>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6"/>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6"/>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Goals of our Investigation(Cont’d)</a:t>
            </a:r>
            <a:endParaRPr>
              <a:solidFill>
                <a:srgbClr val="FFFFFF"/>
              </a:solidFill>
              <a:latin typeface="Oswald"/>
              <a:ea typeface="Oswald"/>
              <a:cs typeface="Oswald"/>
              <a:sym typeface="Oswald"/>
            </a:endParaRPr>
          </a:p>
        </p:txBody>
      </p:sp>
      <p:sp>
        <p:nvSpPr>
          <p:cNvPr id="111" name="Google Shape;111;p16"/>
          <p:cNvSpPr txBox="1">
            <a:spLocks noGrp="1"/>
          </p:cNvSpPr>
          <p:nvPr>
            <p:ph type="body" idx="1"/>
          </p:nvPr>
        </p:nvSpPr>
        <p:spPr>
          <a:xfrm>
            <a:off x="650050" y="1335075"/>
            <a:ext cx="5201400" cy="38085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Font typeface="Raleway"/>
              <a:buChar char="●"/>
            </a:pPr>
            <a:r>
              <a:rPr lang="en" sz="1400">
                <a:latin typeface="Raleway"/>
                <a:ea typeface="Raleway"/>
                <a:cs typeface="Raleway"/>
                <a:sym typeface="Raleway"/>
              </a:rPr>
              <a:t>We were initially interested in investigation whether we could extrapolate any data in regards to consumption patterns of music during the COVID pandemic.</a:t>
            </a:r>
            <a:endParaRPr sz="1400">
              <a:latin typeface="Raleway"/>
              <a:ea typeface="Raleway"/>
              <a:cs typeface="Raleway"/>
              <a:sym typeface="Raleway"/>
            </a:endParaRPr>
          </a:p>
          <a:p>
            <a:pPr marL="914400" lvl="1" indent="-317500" algn="l" rtl="0">
              <a:lnSpc>
                <a:spcPct val="150000"/>
              </a:lnSpc>
              <a:spcBef>
                <a:spcPts val="0"/>
              </a:spcBef>
              <a:spcAft>
                <a:spcPts val="0"/>
              </a:spcAft>
              <a:buSzPts val="1400"/>
              <a:buFont typeface="Raleway"/>
              <a:buChar char="○"/>
            </a:pPr>
            <a:r>
              <a:rPr lang="en">
                <a:latin typeface="Raleway"/>
                <a:ea typeface="Raleway"/>
                <a:cs typeface="Raleway"/>
                <a:sym typeface="Raleway"/>
              </a:rPr>
              <a:t>Upon further investigation, however, we realized we didn’t have access to that kind of data with the publicly available spotify API.</a:t>
            </a:r>
            <a:endParaRPr sz="1400">
              <a:latin typeface="Raleway"/>
              <a:ea typeface="Raleway"/>
              <a:cs typeface="Raleway"/>
              <a:sym typeface="Raleway"/>
            </a:endParaRPr>
          </a:p>
          <a:p>
            <a:pPr marL="457200" lvl="0" indent="-317500" algn="l" rtl="0">
              <a:lnSpc>
                <a:spcPct val="150000"/>
              </a:lnSpc>
              <a:spcBef>
                <a:spcPts val="0"/>
              </a:spcBef>
              <a:spcAft>
                <a:spcPts val="0"/>
              </a:spcAft>
              <a:buSzPts val="1400"/>
              <a:buFont typeface="Raleway"/>
              <a:buChar char="●"/>
            </a:pPr>
            <a:r>
              <a:rPr lang="en" sz="1400">
                <a:latin typeface="Raleway"/>
                <a:ea typeface="Raleway"/>
                <a:cs typeface="Raleway"/>
                <a:sym typeface="Raleway"/>
              </a:rPr>
              <a:t>The focus of our investigation thus shifted to whether we could find any general trends in regards to the top performing songs in the Covid era.</a:t>
            </a:r>
            <a:endParaRPr sz="1400">
              <a:latin typeface="Raleway"/>
              <a:ea typeface="Raleway"/>
              <a:cs typeface="Raleway"/>
              <a:sym typeface="Raleway"/>
            </a:endParaRPr>
          </a:p>
          <a:p>
            <a:pPr marL="914400" lvl="1" indent="-317500" algn="l" rtl="0">
              <a:lnSpc>
                <a:spcPct val="150000"/>
              </a:lnSpc>
              <a:spcBef>
                <a:spcPts val="0"/>
              </a:spcBef>
              <a:spcAft>
                <a:spcPts val="0"/>
              </a:spcAft>
              <a:buSzPts val="1400"/>
              <a:buFont typeface="Raleway"/>
              <a:buChar char="○"/>
            </a:pPr>
            <a:r>
              <a:rPr lang="en">
                <a:latin typeface="Raleway"/>
                <a:ea typeface="Raleway"/>
                <a:cs typeface="Raleway"/>
                <a:sym typeface="Raleway"/>
              </a:rPr>
              <a:t>Additionally, we were  concerned with the proper demonstration of API,Beautiful Soup, Webscrapping, and Database calculations</a:t>
            </a:r>
            <a:endParaRPr sz="1400">
              <a:latin typeface="Raleway"/>
              <a:ea typeface="Raleway"/>
              <a:cs typeface="Raleway"/>
              <a:sym typeface="Raleway"/>
            </a:endParaRPr>
          </a:p>
          <a:p>
            <a:pPr marL="914400" lvl="0" indent="0" algn="l" rtl="0">
              <a:lnSpc>
                <a:spcPct val="150000"/>
              </a:lnSpc>
              <a:spcBef>
                <a:spcPts val="1600"/>
              </a:spcBef>
              <a:spcAft>
                <a:spcPts val="0"/>
              </a:spcAft>
              <a:buNone/>
            </a:pPr>
            <a:endParaRPr>
              <a:latin typeface="Raleway"/>
              <a:ea typeface="Raleway"/>
              <a:cs typeface="Raleway"/>
              <a:sym typeface="Raleway"/>
            </a:endParaRPr>
          </a:p>
          <a:p>
            <a:pPr marL="0" lvl="0" indent="0" algn="l" rtl="0">
              <a:lnSpc>
                <a:spcPct val="150000"/>
              </a:lnSpc>
              <a:spcBef>
                <a:spcPts val="1600"/>
              </a:spcBef>
              <a:spcAft>
                <a:spcPts val="0"/>
              </a:spcAft>
              <a:buNone/>
            </a:pPr>
            <a:endParaRPr>
              <a:latin typeface="Raleway"/>
              <a:ea typeface="Raleway"/>
              <a:cs typeface="Raleway"/>
              <a:sym typeface="Raleway"/>
            </a:endParaRPr>
          </a:p>
          <a:p>
            <a:pPr marL="914400" lvl="0" indent="0" algn="l" rtl="0">
              <a:lnSpc>
                <a:spcPct val="150000"/>
              </a:lnSpc>
              <a:spcBef>
                <a:spcPts val="1600"/>
              </a:spcBef>
              <a:spcAft>
                <a:spcPts val="0"/>
              </a:spcAft>
              <a:buNone/>
            </a:pPr>
            <a:endParaRPr>
              <a:latin typeface="Raleway"/>
              <a:ea typeface="Raleway"/>
              <a:cs typeface="Raleway"/>
              <a:sym typeface="Raleway"/>
            </a:endParaRPr>
          </a:p>
          <a:p>
            <a:pPr marL="0" lvl="0" indent="0" algn="l" rtl="0">
              <a:lnSpc>
                <a:spcPct val="150000"/>
              </a:lnSpc>
              <a:spcBef>
                <a:spcPts val="1600"/>
              </a:spcBef>
              <a:spcAft>
                <a:spcPts val="0"/>
              </a:spcAft>
              <a:buNone/>
            </a:pPr>
            <a:endParaRPr>
              <a:latin typeface="Raleway"/>
              <a:ea typeface="Raleway"/>
              <a:cs typeface="Raleway"/>
              <a:sym typeface="Raleway"/>
            </a:endParaRPr>
          </a:p>
          <a:p>
            <a:pPr marL="0" lvl="0" indent="0" algn="l" rtl="0">
              <a:lnSpc>
                <a:spcPct val="150000"/>
              </a:lnSpc>
              <a:spcBef>
                <a:spcPts val="1600"/>
              </a:spcBef>
              <a:spcAft>
                <a:spcPts val="1600"/>
              </a:spcAft>
              <a:buNone/>
            </a:pPr>
            <a:endParaRPr>
              <a:latin typeface="Raleway"/>
              <a:ea typeface="Raleway"/>
              <a:cs typeface="Raleway"/>
              <a:sym typeface="Raleway"/>
            </a:endParaRPr>
          </a:p>
        </p:txBody>
      </p:sp>
      <p:pic>
        <p:nvPicPr>
          <p:cNvPr id="112" name="Google Shape;112;p16"/>
          <p:cNvPicPr preferRelativeResize="0"/>
          <p:nvPr/>
        </p:nvPicPr>
        <p:blipFill>
          <a:blip r:embed="rId3">
            <a:alphaModFix/>
          </a:blip>
          <a:stretch>
            <a:fillRect/>
          </a:stretch>
        </p:blipFill>
        <p:spPr>
          <a:xfrm>
            <a:off x="5779700" y="3386275"/>
            <a:ext cx="3120850" cy="18358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52"/>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2"/>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2"/>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2"/>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2"/>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2"/>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2"/>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2"/>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2"/>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get_track_information():</a:t>
            </a:r>
            <a:endParaRPr>
              <a:solidFill>
                <a:srgbClr val="FFFFFF"/>
              </a:solidFill>
              <a:latin typeface="Oswald"/>
              <a:ea typeface="Oswald"/>
              <a:cs typeface="Oswald"/>
              <a:sym typeface="Oswald"/>
            </a:endParaRPr>
          </a:p>
        </p:txBody>
      </p:sp>
      <p:sp>
        <p:nvSpPr>
          <p:cNvPr id="575" name="Google Shape;575;p52"/>
          <p:cNvSpPr txBox="1">
            <a:spLocks noGrp="1"/>
          </p:cNvSpPr>
          <p:nvPr>
            <p:ph type="body" idx="1"/>
          </p:nvPr>
        </p:nvSpPr>
        <p:spPr>
          <a:xfrm>
            <a:off x="674100" y="1425325"/>
            <a:ext cx="7795800" cy="364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lnSpc>
                <a:spcPct val="115000"/>
              </a:lnSpc>
              <a:spcBef>
                <a:spcPts val="1600"/>
              </a:spcBef>
              <a:spcAft>
                <a:spcPts val="1600"/>
              </a:spcAft>
              <a:buNone/>
            </a:pPr>
            <a:endParaRPr>
              <a:latin typeface="Montserrat"/>
              <a:ea typeface="Montserrat"/>
              <a:cs typeface="Montserrat"/>
              <a:sym typeface="Montserrat"/>
            </a:endParaRPr>
          </a:p>
        </p:txBody>
      </p:sp>
      <p:pic>
        <p:nvPicPr>
          <p:cNvPr id="576" name="Google Shape;576;p52"/>
          <p:cNvPicPr preferRelativeResize="0"/>
          <p:nvPr/>
        </p:nvPicPr>
        <p:blipFill>
          <a:blip r:embed="rId3">
            <a:alphaModFix/>
          </a:blip>
          <a:stretch>
            <a:fillRect/>
          </a:stretch>
        </p:blipFill>
        <p:spPr>
          <a:xfrm>
            <a:off x="674088" y="1148413"/>
            <a:ext cx="7915275" cy="36099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53"/>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3"/>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3"/>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3"/>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3"/>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3"/>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3"/>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3"/>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3"/>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get_track_information(): Cont’d</a:t>
            </a:r>
            <a:endParaRPr>
              <a:solidFill>
                <a:srgbClr val="FFFFFF"/>
              </a:solidFill>
              <a:latin typeface="Oswald"/>
              <a:ea typeface="Oswald"/>
              <a:cs typeface="Oswald"/>
              <a:sym typeface="Oswald"/>
            </a:endParaRPr>
          </a:p>
        </p:txBody>
      </p:sp>
      <p:sp>
        <p:nvSpPr>
          <p:cNvPr id="590" name="Google Shape;590;p53"/>
          <p:cNvSpPr txBox="1">
            <a:spLocks noGrp="1"/>
          </p:cNvSpPr>
          <p:nvPr>
            <p:ph type="body" idx="1"/>
          </p:nvPr>
        </p:nvSpPr>
        <p:spPr>
          <a:xfrm>
            <a:off x="674100" y="1425325"/>
            <a:ext cx="7795800" cy="36447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Font typeface="Raleway"/>
              <a:buChar char="●"/>
            </a:pPr>
            <a:r>
              <a:rPr lang="en" sz="1500">
                <a:latin typeface="Raleway"/>
                <a:ea typeface="Raleway"/>
                <a:cs typeface="Raleway"/>
                <a:sym typeface="Raleway"/>
              </a:rPr>
              <a:t>This Function condenses alld data requests from Spotify API json response into one function.</a:t>
            </a:r>
            <a:endParaRPr sz="1500">
              <a:latin typeface="Raleway"/>
              <a:ea typeface="Raleway"/>
              <a:cs typeface="Raleway"/>
              <a:sym typeface="Raleway"/>
            </a:endParaRPr>
          </a:p>
          <a:p>
            <a:pPr marL="457200" lvl="0" indent="-323850" algn="l" rtl="0">
              <a:spcBef>
                <a:spcPts val="0"/>
              </a:spcBef>
              <a:spcAft>
                <a:spcPts val="0"/>
              </a:spcAft>
              <a:buSzPts val="1500"/>
              <a:buFont typeface="Raleway"/>
              <a:buChar char="●"/>
            </a:pPr>
            <a:r>
              <a:rPr lang="en" sz="1500">
                <a:latin typeface="Raleway"/>
                <a:ea typeface="Raleway"/>
                <a:cs typeface="Raleway"/>
                <a:sym typeface="Raleway"/>
              </a:rPr>
              <a:t>We access track name, album type, popularity, and duration in ms.</a:t>
            </a:r>
            <a:endParaRPr sz="1500">
              <a:latin typeface="Raleway"/>
              <a:ea typeface="Raleway"/>
              <a:cs typeface="Raleway"/>
              <a:sym typeface="Raleway"/>
            </a:endParaRPr>
          </a:p>
          <a:p>
            <a:pPr marL="457200" lvl="0" indent="-323850" algn="l" rtl="0">
              <a:spcBef>
                <a:spcPts val="0"/>
              </a:spcBef>
              <a:spcAft>
                <a:spcPts val="0"/>
              </a:spcAft>
              <a:buSzPts val="1500"/>
              <a:buFont typeface="Raleway"/>
              <a:buChar char="●"/>
            </a:pPr>
            <a:r>
              <a:rPr lang="en" sz="1500">
                <a:latin typeface="Raleway"/>
                <a:ea typeface="Raleway"/>
                <a:cs typeface="Raleway"/>
                <a:sym typeface="Raleway"/>
              </a:rPr>
              <a:t>Track artist names into appropriate lists and return them.</a:t>
            </a:r>
            <a:endParaRPr sz="1500">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lnSpc>
                <a:spcPct val="115000"/>
              </a:lnSpc>
              <a:spcBef>
                <a:spcPts val="1600"/>
              </a:spcBef>
              <a:spcAft>
                <a:spcPts val="1600"/>
              </a:spcAft>
              <a:buNone/>
            </a:pPr>
            <a:endParaRPr>
              <a:latin typeface="Montserrat"/>
              <a:ea typeface="Montserrat"/>
              <a:cs typeface="Montserrat"/>
              <a:sym typeface="Montserrat"/>
            </a:endParaRPr>
          </a:p>
        </p:txBody>
      </p:sp>
      <p:pic>
        <p:nvPicPr>
          <p:cNvPr id="591" name="Google Shape;591;p53" descr="10 Online Research Tools Every Online Learner Should Know About - eLearning  Industry"/>
          <p:cNvPicPr preferRelativeResize="0"/>
          <p:nvPr/>
        </p:nvPicPr>
        <p:blipFill>
          <a:blip r:embed="rId3">
            <a:alphaModFix/>
          </a:blip>
          <a:stretch>
            <a:fillRect/>
          </a:stretch>
        </p:blipFill>
        <p:spPr>
          <a:xfrm>
            <a:off x="5099775" y="2559175"/>
            <a:ext cx="3453800" cy="23648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54"/>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4"/>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4"/>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4"/>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4"/>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4"/>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4"/>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4"/>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4"/>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get_pop_from _database():</a:t>
            </a:r>
            <a:endParaRPr>
              <a:solidFill>
                <a:srgbClr val="FFFFFF"/>
              </a:solidFill>
              <a:latin typeface="Oswald"/>
              <a:ea typeface="Oswald"/>
              <a:cs typeface="Oswald"/>
              <a:sym typeface="Oswald"/>
            </a:endParaRPr>
          </a:p>
        </p:txBody>
      </p:sp>
      <p:sp>
        <p:nvSpPr>
          <p:cNvPr id="605" name="Google Shape;605;p54"/>
          <p:cNvSpPr txBox="1">
            <a:spLocks noGrp="1"/>
          </p:cNvSpPr>
          <p:nvPr>
            <p:ph type="body" idx="1"/>
          </p:nvPr>
        </p:nvSpPr>
        <p:spPr>
          <a:xfrm>
            <a:off x="674100" y="1425325"/>
            <a:ext cx="7795800" cy="3644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latin typeface="Raleway"/>
              <a:ea typeface="Raleway"/>
              <a:cs typeface="Raleway"/>
              <a:sym typeface="Raleway"/>
            </a:endParaRPr>
          </a:p>
          <a:p>
            <a:pPr marL="0" lvl="0" indent="0" algn="l" rtl="0">
              <a:spcBef>
                <a:spcPts val="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lnSpc>
                <a:spcPct val="115000"/>
              </a:lnSpc>
              <a:spcBef>
                <a:spcPts val="1600"/>
              </a:spcBef>
              <a:spcAft>
                <a:spcPts val="1600"/>
              </a:spcAft>
              <a:buNone/>
            </a:pPr>
            <a:endParaRPr>
              <a:latin typeface="Montserrat"/>
              <a:ea typeface="Montserrat"/>
              <a:cs typeface="Montserrat"/>
              <a:sym typeface="Montserrat"/>
            </a:endParaRPr>
          </a:p>
        </p:txBody>
      </p:sp>
      <p:pic>
        <p:nvPicPr>
          <p:cNvPr id="606" name="Google Shape;606;p54"/>
          <p:cNvPicPr preferRelativeResize="0"/>
          <p:nvPr/>
        </p:nvPicPr>
        <p:blipFill>
          <a:blip r:embed="rId3">
            <a:alphaModFix/>
          </a:blip>
          <a:stretch>
            <a:fillRect/>
          </a:stretch>
        </p:blipFill>
        <p:spPr>
          <a:xfrm>
            <a:off x="2581675" y="1060350"/>
            <a:ext cx="6115626" cy="414555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55"/>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5"/>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5"/>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5"/>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5"/>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5"/>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5"/>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5"/>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5"/>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get_pop_from _database(): Cont’d</a:t>
            </a:r>
            <a:endParaRPr>
              <a:solidFill>
                <a:srgbClr val="FFFFFF"/>
              </a:solidFill>
              <a:latin typeface="Oswald"/>
              <a:ea typeface="Oswald"/>
              <a:cs typeface="Oswald"/>
              <a:sym typeface="Oswald"/>
            </a:endParaRPr>
          </a:p>
        </p:txBody>
      </p:sp>
      <p:sp>
        <p:nvSpPr>
          <p:cNvPr id="620" name="Google Shape;620;p55"/>
          <p:cNvSpPr txBox="1">
            <a:spLocks noGrp="1"/>
          </p:cNvSpPr>
          <p:nvPr>
            <p:ph type="body" idx="1"/>
          </p:nvPr>
        </p:nvSpPr>
        <p:spPr>
          <a:xfrm>
            <a:off x="674100" y="1425325"/>
            <a:ext cx="7795800" cy="36447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Font typeface="Raleway"/>
              <a:buChar char="●"/>
            </a:pPr>
            <a:r>
              <a:rPr lang="en">
                <a:latin typeface="Raleway"/>
                <a:ea typeface="Raleway"/>
                <a:cs typeface="Raleway"/>
                <a:sym typeface="Raleway"/>
              </a:rPr>
              <a:t>This function selects the popularity data from the SpotifySongAPI table and returns the popularity tuple list. </a:t>
            </a:r>
            <a:endParaRPr>
              <a:latin typeface="Raleway"/>
              <a:ea typeface="Raleway"/>
              <a:cs typeface="Raleway"/>
              <a:sym typeface="Raleway"/>
            </a:endParaRPr>
          </a:p>
          <a:p>
            <a:pPr marL="457200" lvl="0" indent="-342900" algn="l" rtl="0">
              <a:lnSpc>
                <a:spcPct val="115000"/>
              </a:lnSpc>
              <a:spcBef>
                <a:spcPts val="0"/>
              </a:spcBef>
              <a:spcAft>
                <a:spcPts val="0"/>
              </a:spcAft>
              <a:buSzPts val="1800"/>
              <a:buFont typeface="Raleway"/>
              <a:buChar char="●"/>
            </a:pPr>
            <a:r>
              <a:rPr lang="en">
                <a:latin typeface="Raleway"/>
                <a:ea typeface="Raleway"/>
                <a:cs typeface="Raleway"/>
                <a:sym typeface="Raleway"/>
              </a:rPr>
              <a:t>It then calculates the popularity average by converting the tuple data into integers. </a:t>
            </a:r>
            <a:endParaRPr>
              <a:latin typeface="Raleway"/>
              <a:ea typeface="Raleway"/>
              <a:cs typeface="Raleway"/>
              <a:sym typeface="Raleway"/>
            </a:endParaRPr>
          </a:p>
          <a:p>
            <a:pPr marL="457200" lvl="0" indent="-342900" algn="l" rtl="0">
              <a:lnSpc>
                <a:spcPct val="115000"/>
              </a:lnSpc>
              <a:spcBef>
                <a:spcPts val="0"/>
              </a:spcBef>
              <a:spcAft>
                <a:spcPts val="0"/>
              </a:spcAft>
              <a:buSzPts val="1800"/>
              <a:buFont typeface="Raleway"/>
              <a:buChar char="●"/>
            </a:pPr>
            <a:r>
              <a:rPr lang="en">
                <a:latin typeface="Raleway"/>
                <a:ea typeface="Raleway"/>
                <a:cs typeface="Raleway"/>
                <a:sym typeface="Raleway"/>
              </a:rPr>
              <a:t>It then returns the popularity average.</a:t>
            </a:r>
            <a:endParaRPr>
              <a:latin typeface="Raleway"/>
              <a:ea typeface="Raleway"/>
              <a:cs typeface="Raleway"/>
              <a:sym typeface="Raleway"/>
            </a:endParaRPr>
          </a:p>
        </p:txBody>
      </p:sp>
      <p:pic>
        <p:nvPicPr>
          <p:cNvPr id="621" name="Google Shape;621;p55" descr="10 Online Research Tools Every Online Learner Should Know About - eLearning  Industry"/>
          <p:cNvPicPr preferRelativeResize="0"/>
          <p:nvPr/>
        </p:nvPicPr>
        <p:blipFill>
          <a:blip r:embed="rId3">
            <a:alphaModFix/>
          </a:blip>
          <a:stretch>
            <a:fillRect/>
          </a:stretch>
        </p:blipFill>
        <p:spPr>
          <a:xfrm>
            <a:off x="5128550" y="2778650"/>
            <a:ext cx="3453800" cy="23648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56"/>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6"/>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6"/>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6"/>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6"/>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6"/>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6"/>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6"/>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6"/>
          <p:cNvSpPr txBox="1">
            <a:spLocks noGrp="1"/>
          </p:cNvSpPr>
          <p:nvPr>
            <p:ph type="title"/>
          </p:nvPr>
        </p:nvSpPr>
        <p:spPr>
          <a:xfrm>
            <a:off x="311700" y="364825"/>
            <a:ext cx="8520600" cy="7824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get_time_from _database():</a:t>
            </a:r>
            <a:endParaRPr>
              <a:solidFill>
                <a:srgbClr val="FFFFFF"/>
              </a:solidFill>
              <a:latin typeface="Oswald"/>
              <a:ea typeface="Oswald"/>
              <a:cs typeface="Oswald"/>
              <a:sym typeface="Oswald"/>
            </a:endParaRPr>
          </a:p>
        </p:txBody>
      </p:sp>
      <p:sp>
        <p:nvSpPr>
          <p:cNvPr id="635" name="Google Shape;635;p56"/>
          <p:cNvSpPr txBox="1">
            <a:spLocks noGrp="1"/>
          </p:cNvSpPr>
          <p:nvPr>
            <p:ph type="body" idx="1"/>
          </p:nvPr>
        </p:nvSpPr>
        <p:spPr>
          <a:xfrm>
            <a:off x="674100" y="1425325"/>
            <a:ext cx="7795800" cy="3644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latin typeface="Raleway"/>
              <a:ea typeface="Raleway"/>
              <a:cs typeface="Raleway"/>
              <a:sym typeface="Raleway"/>
            </a:endParaRPr>
          </a:p>
          <a:p>
            <a:pPr marL="0" lvl="0" indent="0" algn="l" rtl="0">
              <a:spcBef>
                <a:spcPts val="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lnSpc>
                <a:spcPct val="115000"/>
              </a:lnSpc>
              <a:spcBef>
                <a:spcPts val="1600"/>
              </a:spcBef>
              <a:spcAft>
                <a:spcPts val="1600"/>
              </a:spcAft>
              <a:buNone/>
            </a:pPr>
            <a:endParaRPr>
              <a:latin typeface="Montserrat"/>
              <a:ea typeface="Montserrat"/>
              <a:cs typeface="Montserrat"/>
              <a:sym typeface="Montserrat"/>
            </a:endParaRPr>
          </a:p>
        </p:txBody>
      </p:sp>
      <p:pic>
        <p:nvPicPr>
          <p:cNvPr id="636" name="Google Shape;636;p56"/>
          <p:cNvPicPr preferRelativeResize="0"/>
          <p:nvPr/>
        </p:nvPicPr>
        <p:blipFill>
          <a:blip r:embed="rId3">
            <a:alphaModFix/>
          </a:blip>
          <a:stretch>
            <a:fillRect/>
          </a:stretch>
        </p:blipFill>
        <p:spPr>
          <a:xfrm>
            <a:off x="2841275" y="997475"/>
            <a:ext cx="5725826" cy="42084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57"/>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7"/>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7"/>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7"/>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7"/>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7"/>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7"/>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7"/>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7"/>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get_time_from_database(): Cont’d</a:t>
            </a:r>
            <a:endParaRPr>
              <a:solidFill>
                <a:srgbClr val="FFFFFF"/>
              </a:solidFill>
              <a:latin typeface="Oswald"/>
              <a:ea typeface="Oswald"/>
              <a:cs typeface="Oswald"/>
              <a:sym typeface="Oswald"/>
            </a:endParaRPr>
          </a:p>
        </p:txBody>
      </p:sp>
      <p:sp>
        <p:nvSpPr>
          <p:cNvPr id="650" name="Google Shape;650;p57"/>
          <p:cNvSpPr txBox="1">
            <a:spLocks noGrp="1"/>
          </p:cNvSpPr>
          <p:nvPr>
            <p:ph type="body" idx="1"/>
          </p:nvPr>
        </p:nvSpPr>
        <p:spPr>
          <a:xfrm>
            <a:off x="674100" y="1425325"/>
            <a:ext cx="7795800" cy="36447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Font typeface="Raleway"/>
              <a:buChar char="●"/>
            </a:pPr>
            <a:r>
              <a:rPr lang="en" sz="1500">
                <a:latin typeface="Raleway"/>
                <a:ea typeface="Raleway"/>
                <a:cs typeface="Raleway"/>
                <a:sym typeface="Raleway"/>
              </a:rPr>
              <a:t>This function selects the song duration data from the SpotifySonggAPI table and returns the duration tuple list. It then calculates the duration average by converting the tuple data into integers.</a:t>
            </a:r>
            <a:endParaRPr sz="1500">
              <a:latin typeface="Raleway"/>
              <a:ea typeface="Raleway"/>
              <a:cs typeface="Raleway"/>
              <a:sym typeface="Raleway"/>
            </a:endParaRPr>
          </a:p>
          <a:p>
            <a:pPr marL="457200" lvl="0" indent="-323850" algn="l" rtl="0">
              <a:spcBef>
                <a:spcPts val="0"/>
              </a:spcBef>
              <a:spcAft>
                <a:spcPts val="0"/>
              </a:spcAft>
              <a:buSzPts val="1500"/>
              <a:buFont typeface="Raleway"/>
              <a:buChar char="●"/>
            </a:pPr>
            <a:r>
              <a:rPr lang="en" sz="1500">
                <a:latin typeface="Raleway"/>
                <a:ea typeface="Raleway"/>
                <a:cs typeface="Raleway"/>
                <a:sym typeface="Raleway"/>
              </a:rPr>
              <a:t>It then returns the duration Average.</a:t>
            </a:r>
            <a:endParaRPr sz="1500">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lnSpc>
                <a:spcPct val="115000"/>
              </a:lnSpc>
              <a:spcBef>
                <a:spcPts val="1600"/>
              </a:spcBef>
              <a:spcAft>
                <a:spcPts val="1600"/>
              </a:spcAft>
              <a:buNone/>
            </a:pPr>
            <a:endParaRPr>
              <a:latin typeface="Montserrat"/>
              <a:ea typeface="Montserrat"/>
              <a:cs typeface="Montserrat"/>
              <a:sym typeface="Montserrat"/>
            </a:endParaRPr>
          </a:p>
        </p:txBody>
      </p:sp>
      <p:pic>
        <p:nvPicPr>
          <p:cNvPr id="651" name="Google Shape;651;p57" descr="10 Online Research Tools Every Online Learner Should Know About - eLearning  Industry"/>
          <p:cNvPicPr preferRelativeResize="0"/>
          <p:nvPr/>
        </p:nvPicPr>
        <p:blipFill>
          <a:blip r:embed="rId3">
            <a:alphaModFix/>
          </a:blip>
          <a:stretch>
            <a:fillRect/>
          </a:stretch>
        </p:blipFill>
        <p:spPr>
          <a:xfrm>
            <a:off x="5016100" y="2587925"/>
            <a:ext cx="3453800" cy="23648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58"/>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8"/>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8"/>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8"/>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8"/>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8"/>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8"/>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8"/>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8"/>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get_track_artists():</a:t>
            </a:r>
            <a:endParaRPr>
              <a:solidFill>
                <a:srgbClr val="FFFFFF"/>
              </a:solidFill>
              <a:latin typeface="Oswald"/>
              <a:ea typeface="Oswald"/>
              <a:cs typeface="Oswald"/>
              <a:sym typeface="Oswald"/>
            </a:endParaRPr>
          </a:p>
        </p:txBody>
      </p:sp>
      <p:sp>
        <p:nvSpPr>
          <p:cNvPr id="665" name="Google Shape;665;p58"/>
          <p:cNvSpPr txBox="1">
            <a:spLocks noGrp="1"/>
          </p:cNvSpPr>
          <p:nvPr>
            <p:ph type="body" idx="1"/>
          </p:nvPr>
        </p:nvSpPr>
        <p:spPr>
          <a:xfrm>
            <a:off x="674100" y="1425325"/>
            <a:ext cx="7795800" cy="3644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latin typeface="Raleway"/>
              <a:ea typeface="Raleway"/>
              <a:cs typeface="Raleway"/>
              <a:sym typeface="Raleway"/>
            </a:endParaRPr>
          </a:p>
          <a:p>
            <a:pPr marL="0" lvl="0" indent="0" algn="l" rtl="0">
              <a:spcBef>
                <a:spcPts val="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lnSpc>
                <a:spcPct val="115000"/>
              </a:lnSpc>
              <a:spcBef>
                <a:spcPts val="1600"/>
              </a:spcBef>
              <a:spcAft>
                <a:spcPts val="1600"/>
              </a:spcAft>
              <a:buNone/>
            </a:pPr>
            <a:endParaRPr>
              <a:latin typeface="Montserrat"/>
              <a:ea typeface="Montserrat"/>
              <a:cs typeface="Montserrat"/>
              <a:sym typeface="Montserrat"/>
            </a:endParaRPr>
          </a:p>
        </p:txBody>
      </p:sp>
      <p:sp>
        <p:nvSpPr>
          <p:cNvPr id="666" name="Google Shape;666;p58"/>
          <p:cNvSpPr txBox="1"/>
          <p:nvPr/>
        </p:nvSpPr>
        <p:spPr>
          <a:xfrm>
            <a:off x="1063925" y="1624650"/>
            <a:ext cx="5650200" cy="13176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This function uses the playlist json response and searches for track artist names.</a:t>
            </a: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It then returns a list of track artist names.</a:t>
            </a:r>
            <a:endParaRPr>
              <a:latin typeface="Open Sans"/>
              <a:ea typeface="Open Sans"/>
              <a:cs typeface="Open Sans"/>
              <a:sym typeface="Open Sans"/>
            </a:endParaRPr>
          </a:p>
        </p:txBody>
      </p:sp>
      <p:pic>
        <p:nvPicPr>
          <p:cNvPr id="667" name="Google Shape;667;p58"/>
          <p:cNvPicPr preferRelativeResize="0"/>
          <p:nvPr/>
        </p:nvPicPr>
        <p:blipFill>
          <a:blip r:embed="rId3">
            <a:alphaModFix/>
          </a:blip>
          <a:stretch>
            <a:fillRect/>
          </a:stretch>
        </p:blipFill>
        <p:spPr>
          <a:xfrm>
            <a:off x="1915550" y="3567600"/>
            <a:ext cx="6781800" cy="16383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59"/>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9"/>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9"/>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9"/>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4200">
                <a:solidFill>
                  <a:schemeClr val="lt1"/>
                </a:solidFill>
                <a:latin typeface="Oswald"/>
                <a:ea typeface="Oswald"/>
                <a:cs typeface="Oswald"/>
                <a:sym typeface="Oswald"/>
              </a:rPr>
              <a:t>SetUpArtistListTable</a:t>
            </a:r>
            <a:endParaRPr/>
          </a:p>
        </p:txBody>
      </p:sp>
      <p:sp>
        <p:nvSpPr>
          <p:cNvPr id="676" name="Google Shape;676;p59"/>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9"/>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9"/>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9"/>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9"/>
          <p:cNvSpPr txBox="1">
            <a:spLocks noGrp="1"/>
          </p:cNvSpPr>
          <p:nvPr>
            <p:ph type="body" idx="1"/>
          </p:nvPr>
        </p:nvSpPr>
        <p:spPr>
          <a:xfrm>
            <a:off x="674100" y="1425325"/>
            <a:ext cx="7795800" cy="3644700"/>
          </a:xfrm>
          <a:prstGeom prst="rect">
            <a:avLst/>
          </a:prstGeom>
        </p:spPr>
        <p:txBody>
          <a:bodyPr spcFirstLastPara="1" wrap="square" lIns="91425" tIns="91425" rIns="91425" bIns="91425" anchor="t" anchorCtr="0">
            <a:noAutofit/>
          </a:bodyPr>
          <a:lstStyle/>
          <a:p>
            <a:pPr marL="1371600" lvl="0" indent="0" algn="l" rtl="0">
              <a:spcBef>
                <a:spcPts val="0"/>
              </a:spcBef>
              <a:spcAft>
                <a:spcPts val="0"/>
              </a:spcAft>
              <a:buNone/>
            </a:pPr>
            <a:endParaRPr sz="1500">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lnSpc>
                <a:spcPct val="115000"/>
              </a:lnSpc>
              <a:spcBef>
                <a:spcPts val="1600"/>
              </a:spcBef>
              <a:spcAft>
                <a:spcPts val="1600"/>
              </a:spcAft>
              <a:buNone/>
            </a:pPr>
            <a:endParaRPr>
              <a:latin typeface="Montserrat"/>
              <a:ea typeface="Montserrat"/>
              <a:cs typeface="Montserrat"/>
              <a:sym typeface="Montserrat"/>
            </a:endParaRPr>
          </a:p>
        </p:txBody>
      </p:sp>
      <p:pic>
        <p:nvPicPr>
          <p:cNvPr id="681" name="Google Shape;681;p59"/>
          <p:cNvPicPr preferRelativeResize="0"/>
          <p:nvPr/>
        </p:nvPicPr>
        <p:blipFill>
          <a:blip r:embed="rId3">
            <a:alphaModFix/>
          </a:blip>
          <a:stretch>
            <a:fillRect/>
          </a:stretch>
        </p:blipFill>
        <p:spPr>
          <a:xfrm>
            <a:off x="2234350" y="1022500"/>
            <a:ext cx="6439175" cy="41833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60"/>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60"/>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60"/>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60"/>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60"/>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60"/>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60"/>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60"/>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60"/>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SetUpArtistTable (Cont’d)</a:t>
            </a:r>
            <a:endParaRPr>
              <a:solidFill>
                <a:srgbClr val="FFFFFF"/>
              </a:solidFill>
              <a:latin typeface="Oswald"/>
              <a:ea typeface="Oswald"/>
              <a:cs typeface="Oswald"/>
              <a:sym typeface="Oswald"/>
            </a:endParaRPr>
          </a:p>
        </p:txBody>
      </p:sp>
      <p:sp>
        <p:nvSpPr>
          <p:cNvPr id="695" name="Google Shape;695;p60"/>
          <p:cNvSpPr txBox="1">
            <a:spLocks noGrp="1"/>
          </p:cNvSpPr>
          <p:nvPr>
            <p:ph type="body" idx="1"/>
          </p:nvPr>
        </p:nvSpPr>
        <p:spPr>
          <a:xfrm>
            <a:off x="674100" y="1425325"/>
            <a:ext cx="7795800" cy="3644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latin typeface="Raleway"/>
              <a:ea typeface="Raleway"/>
              <a:cs typeface="Raleway"/>
              <a:sym typeface="Raleway"/>
            </a:endParaRPr>
          </a:p>
          <a:p>
            <a:pPr marL="0" lvl="0" indent="0" algn="l" rtl="0">
              <a:spcBef>
                <a:spcPts val="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lnSpc>
                <a:spcPct val="115000"/>
              </a:lnSpc>
              <a:spcBef>
                <a:spcPts val="1600"/>
              </a:spcBef>
              <a:spcAft>
                <a:spcPts val="1600"/>
              </a:spcAft>
              <a:buNone/>
            </a:pPr>
            <a:endParaRPr>
              <a:latin typeface="Montserrat"/>
              <a:ea typeface="Montserrat"/>
              <a:cs typeface="Montserrat"/>
              <a:sym typeface="Montserrat"/>
            </a:endParaRPr>
          </a:p>
        </p:txBody>
      </p:sp>
      <p:sp>
        <p:nvSpPr>
          <p:cNvPr id="696" name="Google Shape;696;p60"/>
          <p:cNvSpPr txBox="1"/>
          <p:nvPr/>
        </p:nvSpPr>
        <p:spPr>
          <a:xfrm>
            <a:off x="1020800" y="1739650"/>
            <a:ext cx="6052800" cy="23865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This function takes a track artist list to create the SpotifyAPI database table.</a:t>
            </a: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THe database table houses each Unique artist with a unique artist key.</a:t>
            </a:r>
            <a:endParaRPr>
              <a:latin typeface="Open Sans"/>
              <a:ea typeface="Open Sans"/>
              <a:cs typeface="Open Sans"/>
              <a:sym typeface="Open Sans"/>
            </a:endParaRPr>
          </a:p>
        </p:txBody>
      </p:sp>
      <p:pic>
        <p:nvPicPr>
          <p:cNvPr id="697" name="Google Shape;697;p60" descr="10 Online Research Tools Every Online Learner Should Know About - eLearning  Industry"/>
          <p:cNvPicPr preferRelativeResize="0"/>
          <p:nvPr/>
        </p:nvPicPr>
        <p:blipFill>
          <a:blip r:embed="rId3">
            <a:alphaModFix/>
          </a:blip>
          <a:stretch>
            <a:fillRect/>
          </a:stretch>
        </p:blipFill>
        <p:spPr>
          <a:xfrm>
            <a:off x="5219725" y="2705175"/>
            <a:ext cx="3453800" cy="23648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61"/>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61"/>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61"/>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61"/>
          <p:cNvSpPr/>
          <p:nvPr/>
        </p:nvSpPr>
        <p:spPr>
          <a:xfrm>
            <a:off x="430500" y="7637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200">
                <a:solidFill>
                  <a:schemeClr val="lt1"/>
                </a:solidFill>
                <a:latin typeface="Oswald"/>
                <a:ea typeface="Oswald"/>
                <a:cs typeface="Oswald"/>
                <a:sym typeface="Oswald"/>
              </a:rPr>
              <a:t>SetUpInfoTable</a:t>
            </a:r>
            <a:endParaRPr/>
          </a:p>
        </p:txBody>
      </p:sp>
      <p:sp>
        <p:nvSpPr>
          <p:cNvPr id="706" name="Google Shape;706;p61"/>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61"/>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61"/>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61"/>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1"/>
          <p:cNvSpPr txBox="1">
            <a:spLocks noGrp="1"/>
          </p:cNvSpPr>
          <p:nvPr>
            <p:ph type="body" idx="1"/>
          </p:nvPr>
        </p:nvSpPr>
        <p:spPr>
          <a:xfrm>
            <a:off x="674100" y="1425325"/>
            <a:ext cx="7795800" cy="3644700"/>
          </a:xfrm>
          <a:prstGeom prst="rect">
            <a:avLst/>
          </a:prstGeom>
        </p:spPr>
        <p:txBody>
          <a:bodyPr spcFirstLastPara="1" wrap="square" lIns="91425" tIns="91425" rIns="91425" bIns="91425" anchor="t" anchorCtr="0">
            <a:noAutofit/>
          </a:bodyPr>
          <a:lstStyle/>
          <a:p>
            <a:pPr marL="1371600" lvl="0" indent="0" algn="l" rtl="0">
              <a:spcBef>
                <a:spcPts val="0"/>
              </a:spcBef>
              <a:spcAft>
                <a:spcPts val="0"/>
              </a:spcAft>
              <a:buNone/>
            </a:pPr>
            <a:endParaRPr sz="1500">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lnSpc>
                <a:spcPct val="115000"/>
              </a:lnSpc>
              <a:spcBef>
                <a:spcPts val="1600"/>
              </a:spcBef>
              <a:spcAft>
                <a:spcPts val="1600"/>
              </a:spcAft>
              <a:buNone/>
            </a:pPr>
            <a:endParaRPr>
              <a:latin typeface="Montserrat"/>
              <a:ea typeface="Montserrat"/>
              <a:cs typeface="Montserrat"/>
              <a:sym typeface="Montserrat"/>
            </a:endParaRPr>
          </a:p>
        </p:txBody>
      </p:sp>
      <p:pic>
        <p:nvPicPr>
          <p:cNvPr id="711" name="Google Shape;711;p61"/>
          <p:cNvPicPr preferRelativeResize="0"/>
          <p:nvPr/>
        </p:nvPicPr>
        <p:blipFill>
          <a:blip r:embed="rId3">
            <a:alphaModFix/>
          </a:blip>
          <a:stretch>
            <a:fillRect/>
          </a:stretch>
        </p:blipFill>
        <p:spPr>
          <a:xfrm>
            <a:off x="457250" y="794618"/>
            <a:ext cx="8240100" cy="441468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7"/>
          <p:cNvSpPr txBox="1">
            <a:spLocks noGrp="1"/>
          </p:cNvSpPr>
          <p:nvPr>
            <p:ph type="title"/>
          </p:nvPr>
        </p:nvSpPr>
        <p:spPr>
          <a:xfrm>
            <a:off x="0" y="2156100"/>
            <a:ext cx="9144000" cy="8313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chemeClr val="accent1"/>
                </a:solidFill>
              </a:rPr>
              <a:t>Accomplishments/Goals Achieved</a:t>
            </a:r>
            <a:endParaRPr b="1">
              <a:solidFill>
                <a:schemeClr val="accent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62"/>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62"/>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62"/>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62"/>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62"/>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62"/>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62"/>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62"/>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2"/>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latin typeface="Oswald"/>
                <a:ea typeface="Oswald"/>
                <a:cs typeface="Oswald"/>
                <a:sym typeface="Oswald"/>
              </a:rPr>
              <a:t>   </a:t>
            </a:r>
            <a:r>
              <a:rPr lang="en">
                <a:solidFill>
                  <a:schemeClr val="lt1"/>
                </a:solidFill>
                <a:latin typeface="Oswald"/>
                <a:ea typeface="Oswald"/>
                <a:cs typeface="Oswald"/>
                <a:sym typeface="Oswald"/>
              </a:rPr>
              <a:t>SetUpInfoTable(Cont’d)</a:t>
            </a:r>
            <a:endParaRPr>
              <a:solidFill>
                <a:srgbClr val="FFFFFF"/>
              </a:solidFill>
              <a:latin typeface="Oswald"/>
              <a:ea typeface="Oswald"/>
              <a:cs typeface="Oswald"/>
              <a:sym typeface="Oswald"/>
            </a:endParaRPr>
          </a:p>
        </p:txBody>
      </p:sp>
      <p:sp>
        <p:nvSpPr>
          <p:cNvPr id="725" name="Google Shape;725;p62"/>
          <p:cNvSpPr txBox="1">
            <a:spLocks noGrp="1"/>
          </p:cNvSpPr>
          <p:nvPr>
            <p:ph type="body" idx="1"/>
          </p:nvPr>
        </p:nvSpPr>
        <p:spPr>
          <a:xfrm>
            <a:off x="674100" y="1425325"/>
            <a:ext cx="7795800" cy="3644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latin typeface="Raleway"/>
              <a:ea typeface="Raleway"/>
              <a:cs typeface="Raleway"/>
              <a:sym typeface="Raleway"/>
            </a:endParaRPr>
          </a:p>
          <a:p>
            <a:pPr marL="0" lvl="0" indent="0" algn="l" rtl="0">
              <a:spcBef>
                <a:spcPts val="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lnSpc>
                <a:spcPct val="115000"/>
              </a:lnSpc>
              <a:spcBef>
                <a:spcPts val="1600"/>
              </a:spcBef>
              <a:spcAft>
                <a:spcPts val="1600"/>
              </a:spcAft>
              <a:buNone/>
            </a:pPr>
            <a:endParaRPr>
              <a:latin typeface="Montserrat"/>
              <a:ea typeface="Montserrat"/>
              <a:cs typeface="Montserrat"/>
              <a:sym typeface="Montserrat"/>
            </a:endParaRPr>
          </a:p>
        </p:txBody>
      </p:sp>
      <p:sp>
        <p:nvSpPr>
          <p:cNvPr id="726" name="Google Shape;726;p62"/>
          <p:cNvSpPr txBox="1"/>
          <p:nvPr/>
        </p:nvSpPr>
        <p:spPr>
          <a:xfrm>
            <a:off x="1020800" y="1739650"/>
            <a:ext cx="6052800" cy="23865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This function takes a track name list, a track artist list,  track album type, track duration list, and a track popularity list to create the SpotifySongAPI database table.</a:t>
            </a: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This function also selects artist and artist id data from SpotfiyAPI table so we can insert it into the new SpotifySongAPI table.</a:t>
            </a:r>
            <a:endParaRPr>
              <a:latin typeface="Open Sans"/>
              <a:ea typeface="Open Sans"/>
              <a:cs typeface="Open Sans"/>
              <a:sym typeface="Open Sans"/>
            </a:endParaRPr>
          </a:p>
        </p:txBody>
      </p:sp>
      <p:pic>
        <p:nvPicPr>
          <p:cNvPr id="727" name="Google Shape;727;p62" descr="10 Online Research Tools Every Online Learner Should Know About - eLearning  Industry"/>
          <p:cNvPicPr preferRelativeResize="0"/>
          <p:nvPr/>
        </p:nvPicPr>
        <p:blipFill>
          <a:blip r:embed="rId3">
            <a:alphaModFix/>
          </a:blip>
          <a:stretch>
            <a:fillRect/>
          </a:stretch>
        </p:blipFill>
        <p:spPr>
          <a:xfrm>
            <a:off x="5449025" y="2998075"/>
            <a:ext cx="3133325" cy="21454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63"/>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63"/>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63"/>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63"/>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200">
                <a:solidFill>
                  <a:schemeClr val="lt1"/>
                </a:solidFill>
                <a:latin typeface="Oswald"/>
                <a:ea typeface="Oswald"/>
                <a:cs typeface="Oswald"/>
                <a:sym typeface="Oswald"/>
              </a:rPr>
              <a:t>Joining_tables():</a:t>
            </a:r>
            <a:endParaRPr/>
          </a:p>
        </p:txBody>
      </p:sp>
      <p:sp>
        <p:nvSpPr>
          <p:cNvPr id="736" name="Google Shape;736;p63"/>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3"/>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63"/>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63"/>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3"/>
          <p:cNvSpPr txBox="1">
            <a:spLocks noGrp="1"/>
          </p:cNvSpPr>
          <p:nvPr>
            <p:ph type="body" idx="1"/>
          </p:nvPr>
        </p:nvSpPr>
        <p:spPr>
          <a:xfrm>
            <a:off x="674100" y="1425325"/>
            <a:ext cx="7795800" cy="3644700"/>
          </a:xfrm>
          <a:prstGeom prst="rect">
            <a:avLst/>
          </a:prstGeom>
        </p:spPr>
        <p:txBody>
          <a:bodyPr spcFirstLastPara="1" wrap="square" lIns="91425" tIns="91425" rIns="91425" bIns="91425" anchor="t" anchorCtr="0">
            <a:noAutofit/>
          </a:bodyPr>
          <a:lstStyle/>
          <a:p>
            <a:pPr marL="1371600" lvl="0" indent="0" algn="l" rtl="0">
              <a:spcBef>
                <a:spcPts val="0"/>
              </a:spcBef>
              <a:spcAft>
                <a:spcPts val="0"/>
              </a:spcAft>
              <a:buNone/>
            </a:pPr>
            <a:endParaRPr sz="1500">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lnSpc>
                <a:spcPct val="115000"/>
              </a:lnSpc>
              <a:spcBef>
                <a:spcPts val="1600"/>
              </a:spcBef>
              <a:spcAft>
                <a:spcPts val="1600"/>
              </a:spcAft>
              <a:buNone/>
            </a:pPr>
            <a:endParaRPr>
              <a:latin typeface="Montserrat"/>
              <a:ea typeface="Montserrat"/>
              <a:cs typeface="Montserrat"/>
              <a:sym typeface="Montserrat"/>
            </a:endParaRPr>
          </a:p>
        </p:txBody>
      </p:sp>
      <p:pic>
        <p:nvPicPr>
          <p:cNvPr id="741" name="Google Shape;741;p63"/>
          <p:cNvPicPr preferRelativeResize="0"/>
          <p:nvPr/>
        </p:nvPicPr>
        <p:blipFill>
          <a:blip r:embed="rId3">
            <a:alphaModFix/>
          </a:blip>
          <a:stretch>
            <a:fillRect/>
          </a:stretch>
        </p:blipFill>
        <p:spPr>
          <a:xfrm>
            <a:off x="158650" y="1425330"/>
            <a:ext cx="9144001" cy="324534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64"/>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64"/>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64"/>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64"/>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64"/>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64"/>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64"/>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64"/>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64"/>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latin typeface="Oswald"/>
                <a:ea typeface="Oswald"/>
                <a:cs typeface="Oswald"/>
                <a:sym typeface="Oswald"/>
              </a:rPr>
              <a:t>   </a:t>
            </a:r>
            <a:r>
              <a:rPr lang="en">
                <a:solidFill>
                  <a:schemeClr val="lt1"/>
                </a:solidFill>
                <a:latin typeface="Oswald"/>
                <a:ea typeface="Oswald"/>
                <a:cs typeface="Oswald"/>
                <a:sym typeface="Oswald"/>
              </a:rPr>
              <a:t>joining_tables (Cont’d)</a:t>
            </a:r>
            <a:endParaRPr>
              <a:solidFill>
                <a:srgbClr val="FFFFFF"/>
              </a:solidFill>
              <a:latin typeface="Oswald"/>
              <a:ea typeface="Oswald"/>
              <a:cs typeface="Oswald"/>
              <a:sym typeface="Oswald"/>
            </a:endParaRPr>
          </a:p>
        </p:txBody>
      </p:sp>
      <p:sp>
        <p:nvSpPr>
          <p:cNvPr id="755" name="Google Shape;755;p64"/>
          <p:cNvSpPr txBox="1">
            <a:spLocks noGrp="1"/>
          </p:cNvSpPr>
          <p:nvPr>
            <p:ph type="body" idx="1"/>
          </p:nvPr>
        </p:nvSpPr>
        <p:spPr>
          <a:xfrm>
            <a:off x="674100" y="1425325"/>
            <a:ext cx="7795800" cy="3644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latin typeface="Raleway"/>
              <a:ea typeface="Raleway"/>
              <a:cs typeface="Raleway"/>
              <a:sym typeface="Raleway"/>
            </a:endParaRPr>
          </a:p>
          <a:p>
            <a:pPr marL="0" lvl="0" indent="0" algn="l" rtl="0">
              <a:spcBef>
                <a:spcPts val="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lnSpc>
                <a:spcPct val="115000"/>
              </a:lnSpc>
              <a:spcBef>
                <a:spcPts val="1600"/>
              </a:spcBef>
              <a:spcAft>
                <a:spcPts val="1600"/>
              </a:spcAft>
              <a:buNone/>
            </a:pPr>
            <a:endParaRPr>
              <a:latin typeface="Montserrat"/>
              <a:ea typeface="Montserrat"/>
              <a:cs typeface="Montserrat"/>
              <a:sym typeface="Montserrat"/>
            </a:endParaRPr>
          </a:p>
        </p:txBody>
      </p:sp>
      <p:sp>
        <p:nvSpPr>
          <p:cNvPr id="756" name="Google Shape;756;p64"/>
          <p:cNvSpPr txBox="1"/>
          <p:nvPr/>
        </p:nvSpPr>
        <p:spPr>
          <a:xfrm>
            <a:off x="1020800" y="1739650"/>
            <a:ext cx="6052800" cy="23865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This function uses the Select and Join methods to combine data tables to select popularity data that is greater than or equal to 70 and is longer than 10000 ms in duration.</a:t>
            </a:r>
            <a:endParaRPr>
              <a:latin typeface="Open Sans"/>
              <a:ea typeface="Open Sans"/>
              <a:cs typeface="Open Sans"/>
              <a:sym typeface="Open Sans"/>
            </a:endParaRPr>
          </a:p>
        </p:txBody>
      </p:sp>
      <p:pic>
        <p:nvPicPr>
          <p:cNvPr id="757" name="Google Shape;757;p64" descr="10 Online Research Tools Every Online Learner Should Know About - eLearning  Industry"/>
          <p:cNvPicPr preferRelativeResize="0"/>
          <p:nvPr/>
        </p:nvPicPr>
        <p:blipFill>
          <a:blip r:embed="rId3">
            <a:alphaModFix/>
          </a:blip>
          <a:stretch>
            <a:fillRect/>
          </a:stretch>
        </p:blipFill>
        <p:spPr>
          <a:xfrm>
            <a:off x="4797850" y="2544800"/>
            <a:ext cx="3453800" cy="23648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65"/>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65"/>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65"/>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5"/>
          <p:cNvSpPr/>
          <p:nvPr/>
        </p:nvSpPr>
        <p:spPr>
          <a:xfrm>
            <a:off x="430500" y="7637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200">
                <a:solidFill>
                  <a:schemeClr val="lt1"/>
                </a:solidFill>
                <a:latin typeface="Oswald"/>
                <a:ea typeface="Oswald"/>
                <a:cs typeface="Oswald"/>
                <a:sym typeface="Oswald"/>
              </a:rPr>
              <a:t>Def writeCalculation</a:t>
            </a:r>
            <a:endParaRPr/>
          </a:p>
        </p:txBody>
      </p:sp>
      <p:sp>
        <p:nvSpPr>
          <p:cNvPr id="766" name="Google Shape;766;p65"/>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65"/>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65"/>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65"/>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65"/>
          <p:cNvSpPr txBox="1">
            <a:spLocks noGrp="1"/>
          </p:cNvSpPr>
          <p:nvPr>
            <p:ph type="body" idx="1"/>
          </p:nvPr>
        </p:nvSpPr>
        <p:spPr>
          <a:xfrm>
            <a:off x="674100" y="1425325"/>
            <a:ext cx="7795800" cy="3644700"/>
          </a:xfrm>
          <a:prstGeom prst="rect">
            <a:avLst/>
          </a:prstGeom>
        </p:spPr>
        <p:txBody>
          <a:bodyPr spcFirstLastPara="1" wrap="square" lIns="91425" tIns="91425" rIns="91425" bIns="91425" anchor="t" anchorCtr="0">
            <a:noAutofit/>
          </a:bodyPr>
          <a:lstStyle/>
          <a:p>
            <a:pPr marL="1371600" lvl="0" indent="0" algn="l" rtl="0">
              <a:spcBef>
                <a:spcPts val="0"/>
              </a:spcBef>
              <a:spcAft>
                <a:spcPts val="0"/>
              </a:spcAft>
              <a:buNone/>
            </a:pPr>
            <a:endParaRPr sz="1500">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lnSpc>
                <a:spcPct val="115000"/>
              </a:lnSpc>
              <a:spcBef>
                <a:spcPts val="1600"/>
              </a:spcBef>
              <a:spcAft>
                <a:spcPts val="1600"/>
              </a:spcAft>
              <a:buNone/>
            </a:pPr>
            <a:endParaRPr>
              <a:latin typeface="Montserrat"/>
              <a:ea typeface="Montserrat"/>
              <a:cs typeface="Montserrat"/>
              <a:sym typeface="Montserrat"/>
            </a:endParaRPr>
          </a:p>
        </p:txBody>
      </p:sp>
      <p:pic>
        <p:nvPicPr>
          <p:cNvPr id="771" name="Google Shape;771;p65"/>
          <p:cNvPicPr preferRelativeResize="0"/>
          <p:nvPr/>
        </p:nvPicPr>
        <p:blipFill>
          <a:blip r:embed="rId3">
            <a:alphaModFix/>
          </a:blip>
          <a:stretch>
            <a:fillRect/>
          </a:stretch>
        </p:blipFill>
        <p:spPr>
          <a:xfrm>
            <a:off x="1139238" y="1017000"/>
            <a:ext cx="6867525" cy="36576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66"/>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66"/>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66"/>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66"/>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6"/>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6"/>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6"/>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6"/>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66"/>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latin typeface="Oswald"/>
                <a:ea typeface="Oswald"/>
                <a:cs typeface="Oswald"/>
                <a:sym typeface="Oswald"/>
              </a:rPr>
              <a:t>   </a:t>
            </a:r>
            <a:r>
              <a:rPr lang="en">
                <a:solidFill>
                  <a:schemeClr val="lt1"/>
                </a:solidFill>
                <a:latin typeface="Oswald"/>
                <a:ea typeface="Oswald"/>
                <a:cs typeface="Oswald"/>
                <a:sym typeface="Oswald"/>
              </a:rPr>
              <a:t>Def writeCalculation (Cont’d)</a:t>
            </a:r>
            <a:endParaRPr>
              <a:solidFill>
                <a:srgbClr val="FFFFFF"/>
              </a:solidFill>
              <a:latin typeface="Oswald"/>
              <a:ea typeface="Oswald"/>
              <a:cs typeface="Oswald"/>
              <a:sym typeface="Oswald"/>
            </a:endParaRPr>
          </a:p>
        </p:txBody>
      </p:sp>
      <p:sp>
        <p:nvSpPr>
          <p:cNvPr id="785" name="Google Shape;785;p66"/>
          <p:cNvSpPr txBox="1">
            <a:spLocks noGrp="1"/>
          </p:cNvSpPr>
          <p:nvPr>
            <p:ph type="body" idx="1"/>
          </p:nvPr>
        </p:nvSpPr>
        <p:spPr>
          <a:xfrm>
            <a:off x="674100" y="1425325"/>
            <a:ext cx="7795800" cy="3644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latin typeface="Raleway"/>
              <a:ea typeface="Raleway"/>
              <a:cs typeface="Raleway"/>
              <a:sym typeface="Raleway"/>
            </a:endParaRPr>
          </a:p>
          <a:p>
            <a:pPr marL="0" lvl="0" indent="0" algn="l" rtl="0">
              <a:spcBef>
                <a:spcPts val="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lnSpc>
                <a:spcPct val="115000"/>
              </a:lnSpc>
              <a:spcBef>
                <a:spcPts val="1600"/>
              </a:spcBef>
              <a:spcAft>
                <a:spcPts val="1600"/>
              </a:spcAft>
              <a:buNone/>
            </a:pPr>
            <a:endParaRPr>
              <a:latin typeface="Montserrat"/>
              <a:ea typeface="Montserrat"/>
              <a:cs typeface="Montserrat"/>
              <a:sym typeface="Montserrat"/>
            </a:endParaRPr>
          </a:p>
        </p:txBody>
      </p:sp>
      <p:sp>
        <p:nvSpPr>
          <p:cNvPr id="786" name="Google Shape;786;p66"/>
          <p:cNvSpPr txBox="1"/>
          <p:nvPr/>
        </p:nvSpPr>
        <p:spPr>
          <a:xfrm>
            <a:off x="1020800" y="1739650"/>
            <a:ext cx="6052800" cy="23865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This function takes in data calculations: duration average, popularity average, average popularity of the most popular songs and writes the calculations to a text file.</a:t>
            </a:r>
            <a:endParaRPr>
              <a:latin typeface="Open Sans"/>
              <a:ea typeface="Open Sans"/>
              <a:cs typeface="Open Sans"/>
              <a:sym typeface="Open Sans"/>
            </a:endParaRPr>
          </a:p>
        </p:txBody>
      </p:sp>
      <p:pic>
        <p:nvPicPr>
          <p:cNvPr id="787" name="Google Shape;787;p66" descr="10 Online Research Tools Every Online Learner Should Know About - eLearning  Industry"/>
          <p:cNvPicPr preferRelativeResize="0"/>
          <p:nvPr/>
        </p:nvPicPr>
        <p:blipFill>
          <a:blip r:embed="rId3">
            <a:alphaModFix/>
          </a:blip>
          <a:stretch>
            <a:fillRect/>
          </a:stretch>
        </p:blipFill>
        <p:spPr>
          <a:xfrm>
            <a:off x="5016100" y="2705175"/>
            <a:ext cx="3453800" cy="23648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67"/>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67"/>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67"/>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67"/>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200">
                <a:solidFill>
                  <a:schemeClr val="lt1"/>
                </a:solidFill>
                <a:latin typeface="Oswald"/>
                <a:ea typeface="Oswald"/>
                <a:cs typeface="Oswald"/>
                <a:sym typeface="Oswald"/>
              </a:rPr>
              <a:t>main:</a:t>
            </a:r>
            <a:endParaRPr/>
          </a:p>
        </p:txBody>
      </p:sp>
      <p:sp>
        <p:nvSpPr>
          <p:cNvPr id="796" name="Google Shape;796;p67"/>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67"/>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67"/>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67"/>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67"/>
          <p:cNvSpPr txBox="1">
            <a:spLocks noGrp="1"/>
          </p:cNvSpPr>
          <p:nvPr>
            <p:ph type="body" idx="1"/>
          </p:nvPr>
        </p:nvSpPr>
        <p:spPr>
          <a:xfrm>
            <a:off x="674100" y="1425325"/>
            <a:ext cx="7795800" cy="3644700"/>
          </a:xfrm>
          <a:prstGeom prst="rect">
            <a:avLst/>
          </a:prstGeom>
        </p:spPr>
        <p:txBody>
          <a:bodyPr spcFirstLastPara="1" wrap="square" lIns="91425" tIns="91425" rIns="91425" bIns="91425" anchor="t" anchorCtr="0">
            <a:noAutofit/>
          </a:bodyPr>
          <a:lstStyle/>
          <a:p>
            <a:pPr marL="1371600" lvl="0" indent="0" algn="l" rtl="0">
              <a:spcBef>
                <a:spcPts val="0"/>
              </a:spcBef>
              <a:spcAft>
                <a:spcPts val="0"/>
              </a:spcAft>
              <a:buNone/>
            </a:pPr>
            <a:endParaRPr sz="1500">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lnSpc>
                <a:spcPct val="115000"/>
              </a:lnSpc>
              <a:spcBef>
                <a:spcPts val="1600"/>
              </a:spcBef>
              <a:spcAft>
                <a:spcPts val="1600"/>
              </a:spcAft>
              <a:buNone/>
            </a:pPr>
            <a:endParaRPr>
              <a:latin typeface="Montserrat"/>
              <a:ea typeface="Montserrat"/>
              <a:cs typeface="Montserrat"/>
              <a:sym typeface="Montserrat"/>
            </a:endParaRPr>
          </a:p>
        </p:txBody>
      </p:sp>
      <p:pic>
        <p:nvPicPr>
          <p:cNvPr id="801" name="Google Shape;801;p67"/>
          <p:cNvPicPr preferRelativeResize="0"/>
          <p:nvPr/>
        </p:nvPicPr>
        <p:blipFill>
          <a:blip r:embed="rId3">
            <a:alphaModFix/>
          </a:blip>
          <a:stretch>
            <a:fillRect/>
          </a:stretch>
        </p:blipFill>
        <p:spPr>
          <a:xfrm>
            <a:off x="179300" y="1523836"/>
            <a:ext cx="9585600" cy="297604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68"/>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68"/>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8"/>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68"/>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8"/>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8"/>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68"/>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68"/>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8"/>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latin typeface="Oswald"/>
                <a:ea typeface="Oswald"/>
                <a:cs typeface="Oswald"/>
                <a:sym typeface="Oswald"/>
              </a:rPr>
              <a:t>   </a:t>
            </a:r>
            <a:r>
              <a:rPr lang="en">
                <a:solidFill>
                  <a:schemeClr val="lt1"/>
                </a:solidFill>
                <a:latin typeface="Oswald"/>
                <a:ea typeface="Oswald"/>
                <a:cs typeface="Oswald"/>
                <a:sym typeface="Oswald"/>
              </a:rPr>
              <a:t>Main (Cont’d)</a:t>
            </a:r>
            <a:endParaRPr>
              <a:solidFill>
                <a:srgbClr val="FFFFFF"/>
              </a:solidFill>
              <a:latin typeface="Oswald"/>
              <a:ea typeface="Oswald"/>
              <a:cs typeface="Oswald"/>
              <a:sym typeface="Oswald"/>
            </a:endParaRPr>
          </a:p>
        </p:txBody>
      </p:sp>
      <p:sp>
        <p:nvSpPr>
          <p:cNvPr id="815" name="Google Shape;815;p68"/>
          <p:cNvSpPr txBox="1">
            <a:spLocks noGrp="1"/>
          </p:cNvSpPr>
          <p:nvPr>
            <p:ph type="body" idx="1"/>
          </p:nvPr>
        </p:nvSpPr>
        <p:spPr>
          <a:xfrm>
            <a:off x="674100" y="1577725"/>
            <a:ext cx="7795800" cy="3644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latin typeface="Raleway"/>
              <a:ea typeface="Raleway"/>
              <a:cs typeface="Raleway"/>
              <a:sym typeface="Raleway"/>
            </a:endParaRPr>
          </a:p>
          <a:p>
            <a:pPr marL="0" lvl="0" indent="0" algn="l" rtl="0">
              <a:spcBef>
                <a:spcPts val="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lnSpc>
                <a:spcPct val="115000"/>
              </a:lnSpc>
              <a:spcBef>
                <a:spcPts val="1600"/>
              </a:spcBef>
              <a:spcAft>
                <a:spcPts val="1600"/>
              </a:spcAft>
              <a:buNone/>
            </a:pPr>
            <a:endParaRPr>
              <a:latin typeface="Montserrat"/>
              <a:ea typeface="Montserrat"/>
              <a:cs typeface="Montserrat"/>
              <a:sym typeface="Montserrat"/>
            </a:endParaRPr>
          </a:p>
        </p:txBody>
      </p:sp>
      <p:sp>
        <p:nvSpPr>
          <p:cNvPr id="816" name="Google Shape;816;p68"/>
          <p:cNvSpPr txBox="1"/>
          <p:nvPr/>
        </p:nvSpPr>
        <p:spPr>
          <a:xfrm>
            <a:off x="1020800" y="1739650"/>
            <a:ext cx="6052800" cy="23865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The Main function calls all our functions and write to a text file a few of our calculations.</a:t>
            </a:r>
            <a:endParaRPr>
              <a:latin typeface="Open Sans"/>
              <a:ea typeface="Open Sans"/>
              <a:cs typeface="Open Sans"/>
              <a:sym typeface="Open Sans"/>
            </a:endParaRPr>
          </a:p>
        </p:txBody>
      </p:sp>
      <p:pic>
        <p:nvPicPr>
          <p:cNvPr id="817" name="Google Shape;817;p68" descr="10 Online Research Tools Every Online Learner Should Know About - eLearning  Industry"/>
          <p:cNvPicPr preferRelativeResize="0"/>
          <p:nvPr/>
        </p:nvPicPr>
        <p:blipFill>
          <a:blip r:embed="rId3">
            <a:alphaModFix/>
          </a:blip>
          <a:stretch>
            <a:fillRect/>
          </a:stretch>
        </p:blipFill>
        <p:spPr>
          <a:xfrm>
            <a:off x="4769100" y="2778650"/>
            <a:ext cx="3453800" cy="23648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69"/>
          <p:cNvSpPr txBox="1">
            <a:spLocks noGrp="1"/>
          </p:cNvSpPr>
          <p:nvPr>
            <p:ph type="title"/>
          </p:nvPr>
        </p:nvSpPr>
        <p:spPr>
          <a:xfrm>
            <a:off x="0" y="2156100"/>
            <a:ext cx="9144000" cy="8313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chemeClr val="accent1"/>
                </a:solidFill>
              </a:rPr>
              <a:t>Beautiful Soup.py</a:t>
            </a:r>
            <a:endParaRPr b="1" dirty="0">
              <a:solidFill>
                <a:schemeClr val="accent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72"/>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2"/>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2"/>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2"/>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2"/>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2"/>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2"/>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2"/>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2"/>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FFFFFF"/>
                </a:solidFill>
                <a:latin typeface="Oswald"/>
                <a:ea typeface="Oswald"/>
                <a:cs typeface="Oswald"/>
                <a:sym typeface="Oswald"/>
              </a:rPr>
              <a:t>   </a:t>
            </a:r>
            <a:r>
              <a:rPr lang="en" dirty="0">
                <a:solidFill>
                  <a:schemeClr val="lt1"/>
                </a:solidFill>
                <a:latin typeface="Oswald"/>
                <a:ea typeface="Oswald"/>
                <a:cs typeface="Oswald"/>
                <a:sym typeface="Oswald"/>
              </a:rPr>
              <a:t>Beautiful Soup.py</a:t>
            </a:r>
            <a:endParaRPr dirty="0">
              <a:solidFill>
                <a:srgbClr val="FFFFFF"/>
              </a:solidFill>
              <a:latin typeface="Oswald"/>
              <a:ea typeface="Oswald"/>
              <a:cs typeface="Oswald"/>
              <a:sym typeface="Oswald"/>
            </a:endParaRPr>
          </a:p>
        </p:txBody>
      </p:sp>
      <p:sp>
        <p:nvSpPr>
          <p:cNvPr id="868" name="Google Shape;868;p72"/>
          <p:cNvSpPr txBox="1">
            <a:spLocks noGrp="1"/>
          </p:cNvSpPr>
          <p:nvPr>
            <p:ph type="body" idx="1"/>
          </p:nvPr>
        </p:nvSpPr>
        <p:spPr>
          <a:xfrm>
            <a:off x="674100" y="1425325"/>
            <a:ext cx="7795800" cy="3644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dirty="0">
              <a:latin typeface="Raleway"/>
              <a:ea typeface="Raleway"/>
              <a:cs typeface="Raleway"/>
              <a:sym typeface="Raleway"/>
            </a:endParaRPr>
          </a:p>
          <a:p>
            <a:pPr marL="0" lvl="0" indent="0" algn="l" rtl="0">
              <a:spcBef>
                <a:spcPts val="0"/>
              </a:spcBef>
              <a:spcAft>
                <a:spcPts val="0"/>
              </a:spcAft>
              <a:buNone/>
            </a:pPr>
            <a:endParaRPr dirty="0">
              <a:latin typeface="Raleway"/>
              <a:ea typeface="Raleway"/>
              <a:cs typeface="Raleway"/>
              <a:sym typeface="Raleway"/>
            </a:endParaRPr>
          </a:p>
          <a:p>
            <a:pPr marL="0" lvl="0" indent="0" algn="l" rtl="0">
              <a:spcBef>
                <a:spcPts val="1600"/>
              </a:spcBef>
              <a:spcAft>
                <a:spcPts val="0"/>
              </a:spcAft>
              <a:buNone/>
            </a:pPr>
            <a:endParaRPr dirty="0">
              <a:latin typeface="Raleway"/>
              <a:ea typeface="Raleway"/>
              <a:cs typeface="Raleway"/>
              <a:sym typeface="Raleway"/>
            </a:endParaRPr>
          </a:p>
          <a:p>
            <a:pPr marL="0" lvl="0" indent="0" algn="l" rtl="0">
              <a:spcBef>
                <a:spcPts val="1600"/>
              </a:spcBef>
              <a:spcAft>
                <a:spcPts val="0"/>
              </a:spcAft>
              <a:buNone/>
            </a:pPr>
            <a:endParaRPr dirty="0">
              <a:latin typeface="Raleway"/>
              <a:ea typeface="Raleway"/>
              <a:cs typeface="Raleway"/>
              <a:sym typeface="Raleway"/>
            </a:endParaRPr>
          </a:p>
          <a:p>
            <a:pPr marL="0" lvl="0" indent="0" algn="l" rtl="0">
              <a:lnSpc>
                <a:spcPct val="115000"/>
              </a:lnSpc>
              <a:spcBef>
                <a:spcPts val="1600"/>
              </a:spcBef>
              <a:spcAft>
                <a:spcPts val="1600"/>
              </a:spcAft>
              <a:buNone/>
            </a:pPr>
            <a:endParaRPr dirty="0">
              <a:latin typeface="Montserrat"/>
              <a:ea typeface="Montserrat"/>
              <a:cs typeface="Montserrat"/>
              <a:sym typeface="Montserrat"/>
            </a:endParaRPr>
          </a:p>
        </p:txBody>
      </p:sp>
      <p:sp>
        <p:nvSpPr>
          <p:cNvPr id="869" name="Google Shape;869;p72"/>
          <p:cNvSpPr txBox="1"/>
          <p:nvPr/>
        </p:nvSpPr>
        <p:spPr>
          <a:xfrm>
            <a:off x="1020800" y="1739650"/>
            <a:ext cx="6052800" cy="23865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a:latin typeface="Open Sans"/>
              <a:ea typeface="Open Sans"/>
              <a:cs typeface="Open Sans"/>
              <a:sym typeface="Open Sans"/>
            </a:endParaRPr>
          </a:p>
        </p:txBody>
      </p:sp>
      <p:sp>
        <p:nvSpPr>
          <p:cNvPr id="870" name="Google Shape;870;p72"/>
          <p:cNvSpPr txBox="1"/>
          <p:nvPr/>
        </p:nvSpPr>
        <p:spPr>
          <a:xfrm>
            <a:off x="977650" y="1437725"/>
            <a:ext cx="7562400" cy="24585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Open Sans"/>
              <a:buChar char="●"/>
            </a:pPr>
            <a:r>
              <a:rPr lang="en" dirty="0">
                <a:latin typeface="Open Sans"/>
                <a:ea typeface="Open Sans"/>
                <a:cs typeface="Open Sans"/>
                <a:sym typeface="Open Sans"/>
              </a:rPr>
              <a:t>The following two slides includes the documentation of our BeautifulSoup file.</a:t>
            </a:r>
            <a:endParaRPr dirty="0">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dirty="0">
                <a:latin typeface="Open Sans"/>
                <a:ea typeface="Open Sans"/>
                <a:cs typeface="Open Sans"/>
                <a:sym typeface="Open Sans"/>
              </a:rPr>
              <a:t>We start by Webscrapping the Billboard 100. We do so by targeting specific span classes writing the chart to find the position on the billboard, the song names, the name of the artists, and number  of weeks on the billboard.</a:t>
            </a:r>
            <a:endParaRPr dirty="0">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dirty="0">
                <a:latin typeface="Open Sans"/>
                <a:ea typeface="Open Sans"/>
                <a:cs typeface="Open Sans"/>
                <a:sym typeface="Open Sans"/>
              </a:rPr>
              <a:t>We then calculate the ratio of the number of weeks a song was on a billboard and put it in comparison with number of weeks in a year. </a:t>
            </a:r>
            <a:endParaRPr dirty="0">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dirty="0">
                <a:latin typeface="Open Sans"/>
                <a:ea typeface="Open Sans"/>
                <a:cs typeface="Open Sans"/>
                <a:sym typeface="Open Sans"/>
              </a:rPr>
              <a:t>We then insert our retrieved data into the Hot100 database table, ensuring that we only allow 25 data rows to be inserted at a time using conditional clauses.</a:t>
            </a:r>
            <a:endParaRPr dirty="0">
              <a:latin typeface="Open Sans"/>
              <a:ea typeface="Open Sans"/>
              <a:cs typeface="Open Sans"/>
              <a:sym typeface="Open Sans"/>
            </a:endParaRPr>
          </a:p>
        </p:txBody>
      </p:sp>
      <p:pic>
        <p:nvPicPr>
          <p:cNvPr id="871" name="Google Shape;871;p72" descr="10 Online Research Tools Every Online Learner Should Know About - eLearning  Industry"/>
          <p:cNvPicPr preferRelativeResize="0"/>
          <p:nvPr/>
        </p:nvPicPr>
        <p:blipFill>
          <a:blip r:embed="rId3">
            <a:alphaModFix/>
          </a:blip>
          <a:stretch>
            <a:fillRect/>
          </a:stretch>
        </p:blipFill>
        <p:spPr>
          <a:xfrm>
            <a:off x="5722200" y="3300650"/>
            <a:ext cx="2958826" cy="20259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70"/>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70"/>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70"/>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70"/>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70"/>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70"/>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70"/>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70"/>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70"/>
          <p:cNvSpPr txBox="1">
            <a:spLocks noGrp="1"/>
          </p:cNvSpPr>
          <p:nvPr>
            <p:ph type="title"/>
          </p:nvPr>
        </p:nvSpPr>
        <p:spPr>
          <a:xfrm>
            <a:off x="295550" y="253200"/>
            <a:ext cx="8520600" cy="8313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latin typeface="Oswald"/>
                <a:ea typeface="Oswald"/>
                <a:cs typeface="Oswald"/>
                <a:sym typeface="Oswald"/>
              </a:rPr>
              <a:t>   </a:t>
            </a:r>
            <a:r>
              <a:rPr lang="en">
                <a:solidFill>
                  <a:schemeClr val="lt1"/>
                </a:solidFill>
                <a:latin typeface="Oswald"/>
                <a:ea typeface="Oswald"/>
                <a:cs typeface="Oswald"/>
                <a:sym typeface="Oswald"/>
              </a:rPr>
              <a:t>Beautiful Soup</a:t>
            </a:r>
            <a:endParaRPr>
              <a:solidFill>
                <a:srgbClr val="FFFFFF"/>
              </a:solidFill>
              <a:latin typeface="Oswald"/>
              <a:ea typeface="Oswald"/>
              <a:cs typeface="Oswald"/>
              <a:sym typeface="Oswald"/>
            </a:endParaRPr>
          </a:p>
        </p:txBody>
      </p:sp>
      <p:sp>
        <p:nvSpPr>
          <p:cNvPr id="836" name="Google Shape;836;p70"/>
          <p:cNvSpPr txBox="1">
            <a:spLocks noGrp="1"/>
          </p:cNvSpPr>
          <p:nvPr>
            <p:ph type="body" idx="1"/>
          </p:nvPr>
        </p:nvSpPr>
        <p:spPr>
          <a:xfrm>
            <a:off x="674100" y="1425325"/>
            <a:ext cx="7795800" cy="3644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latin typeface="Raleway"/>
              <a:ea typeface="Raleway"/>
              <a:cs typeface="Raleway"/>
              <a:sym typeface="Raleway"/>
            </a:endParaRPr>
          </a:p>
          <a:p>
            <a:pPr marL="0" lvl="0" indent="0" algn="l" rtl="0">
              <a:spcBef>
                <a:spcPts val="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lnSpc>
                <a:spcPct val="115000"/>
              </a:lnSpc>
              <a:spcBef>
                <a:spcPts val="1600"/>
              </a:spcBef>
              <a:spcAft>
                <a:spcPts val="1600"/>
              </a:spcAft>
              <a:buNone/>
            </a:pPr>
            <a:endParaRPr>
              <a:latin typeface="Montserrat"/>
              <a:ea typeface="Montserrat"/>
              <a:cs typeface="Montserrat"/>
              <a:sym typeface="Montserrat"/>
            </a:endParaRPr>
          </a:p>
        </p:txBody>
      </p:sp>
      <p:sp>
        <p:nvSpPr>
          <p:cNvPr id="837" name="Google Shape;837;p70"/>
          <p:cNvSpPr txBox="1"/>
          <p:nvPr/>
        </p:nvSpPr>
        <p:spPr>
          <a:xfrm>
            <a:off x="1020800" y="1739650"/>
            <a:ext cx="6052800" cy="23865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a:latin typeface="Open Sans"/>
              <a:ea typeface="Open Sans"/>
              <a:cs typeface="Open Sans"/>
              <a:sym typeface="Open Sans"/>
            </a:endParaRPr>
          </a:p>
        </p:txBody>
      </p:sp>
      <p:pic>
        <p:nvPicPr>
          <p:cNvPr id="838" name="Google Shape;838;p70"/>
          <p:cNvPicPr preferRelativeResize="0"/>
          <p:nvPr/>
        </p:nvPicPr>
        <p:blipFill>
          <a:blip r:embed="rId3">
            <a:alphaModFix/>
          </a:blip>
          <a:stretch>
            <a:fillRect/>
          </a:stretch>
        </p:blipFill>
        <p:spPr>
          <a:xfrm>
            <a:off x="878600" y="1147225"/>
            <a:ext cx="6052799" cy="3993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8"/>
          <p:cNvSpPr/>
          <p:nvPr/>
        </p:nvSpPr>
        <p:spPr>
          <a:xfrm>
            <a:off x="454025" y="0"/>
            <a:ext cx="8227200" cy="5222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8"/>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8"/>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8"/>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8"/>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8"/>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8"/>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8"/>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8"/>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Accomplishments</a:t>
            </a:r>
            <a:endParaRPr>
              <a:solidFill>
                <a:srgbClr val="FFFFFF"/>
              </a:solidFill>
              <a:latin typeface="Oswald"/>
              <a:ea typeface="Oswald"/>
              <a:cs typeface="Oswald"/>
              <a:sym typeface="Oswald"/>
            </a:endParaRPr>
          </a:p>
        </p:txBody>
      </p:sp>
      <p:sp>
        <p:nvSpPr>
          <p:cNvPr id="131" name="Google Shape;131;p18"/>
          <p:cNvSpPr txBox="1">
            <a:spLocks noGrp="1"/>
          </p:cNvSpPr>
          <p:nvPr>
            <p:ph type="body" idx="1"/>
          </p:nvPr>
        </p:nvSpPr>
        <p:spPr>
          <a:xfrm>
            <a:off x="641325" y="1552100"/>
            <a:ext cx="3846000" cy="2852100"/>
          </a:xfrm>
          <a:prstGeom prst="rect">
            <a:avLst/>
          </a:prstGeom>
        </p:spPr>
        <p:txBody>
          <a:bodyPr spcFirstLastPara="1" wrap="square" lIns="91425" tIns="91425" rIns="91425" bIns="91425" anchor="t" anchorCtr="0">
            <a:noAutofit/>
          </a:bodyPr>
          <a:lstStyle/>
          <a:p>
            <a:pPr marL="457200" lvl="0" indent="-361950" algn="l" rtl="0">
              <a:lnSpc>
                <a:spcPct val="150000"/>
              </a:lnSpc>
              <a:spcBef>
                <a:spcPts val="0"/>
              </a:spcBef>
              <a:spcAft>
                <a:spcPts val="0"/>
              </a:spcAft>
              <a:buClr>
                <a:srgbClr val="0C343D"/>
              </a:buClr>
              <a:buSzPts val="2100"/>
              <a:buFont typeface="Montserrat"/>
              <a:buChar char="●"/>
            </a:pPr>
            <a:r>
              <a:rPr lang="en" sz="2100">
                <a:solidFill>
                  <a:srgbClr val="0C343D"/>
                </a:solidFill>
                <a:latin typeface="Montserrat"/>
                <a:ea typeface="Montserrat"/>
                <a:cs typeface="Montserrat"/>
                <a:sym typeface="Montserrat"/>
              </a:rPr>
              <a:t>Successfully:</a:t>
            </a:r>
            <a:endParaRPr sz="2100">
              <a:solidFill>
                <a:srgbClr val="0C343D"/>
              </a:solidFill>
              <a:latin typeface="Montserrat"/>
              <a:ea typeface="Montserrat"/>
              <a:cs typeface="Montserrat"/>
              <a:sym typeface="Montserrat"/>
            </a:endParaRPr>
          </a:p>
          <a:p>
            <a:pPr marL="914400" lvl="1" indent="-336550" algn="l" rtl="0">
              <a:lnSpc>
                <a:spcPct val="150000"/>
              </a:lnSpc>
              <a:spcBef>
                <a:spcPts val="0"/>
              </a:spcBef>
              <a:spcAft>
                <a:spcPts val="0"/>
              </a:spcAft>
              <a:buClr>
                <a:srgbClr val="0C343D"/>
              </a:buClr>
              <a:buSzPts val="1700"/>
              <a:buFont typeface="Montserrat"/>
              <a:buChar char="○"/>
            </a:pPr>
            <a:r>
              <a:rPr lang="en" sz="1700">
                <a:solidFill>
                  <a:srgbClr val="0C343D"/>
                </a:solidFill>
                <a:latin typeface="Montserrat"/>
                <a:ea typeface="Montserrat"/>
                <a:cs typeface="Montserrat"/>
                <a:sym typeface="Montserrat"/>
              </a:rPr>
              <a:t>Interacted with Spotify and Genius API.</a:t>
            </a:r>
            <a:endParaRPr sz="1700">
              <a:solidFill>
                <a:srgbClr val="0C343D"/>
              </a:solidFill>
              <a:latin typeface="Montserrat"/>
              <a:ea typeface="Montserrat"/>
              <a:cs typeface="Montserrat"/>
              <a:sym typeface="Montserrat"/>
            </a:endParaRPr>
          </a:p>
          <a:p>
            <a:pPr marL="914400" lvl="1" indent="-336550" algn="l" rtl="0">
              <a:lnSpc>
                <a:spcPct val="150000"/>
              </a:lnSpc>
              <a:spcBef>
                <a:spcPts val="0"/>
              </a:spcBef>
              <a:spcAft>
                <a:spcPts val="0"/>
              </a:spcAft>
              <a:buClr>
                <a:srgbClr val="0C343D"/>
              </a:buClr>
              <a:buSzPts val="1700"/>
              <a:buFont typeface="Montserrat"/>
              <a:buChar char="○"/>
            </a:pPr>
            <a:r>
              <a:rPr lang="en" sz="1700">
                <a:solidFill>
                  <a:srgbClr val="0C343D"/>
                </a:solidFill>
                <a:latin typeface="Montserrat"/>
                <a:ea typeface="Montserrat"/>
                <a:cs typeface="Montserrat"/>
                <a:sym typeface="Montserrat"/>
              </a:rPr>
              <a:t>Created Database programs and utilized them for calculations.</a:t>
            </a:r>
            <a:endParaRPr sz="1700">
              <a:solidFill>
                <a:srgbClr val="0C343D"/>
              </a:solidFill>
              <a:latin typeface="Montserrat"/>
              <a:ea typeface="Montserrat"/>
              <a:cs typeface="Montserrat"/>
              <a:sym typeface="Montserrat"/>
            </a:endParaRPr>
          </a:p>
          <a:p>
            <a:pPr marL="0" lvl="0" indent="0" algn="l" rtl="0">
              <a:lnSpc>
                <a:spcPct val="150000"/>
              </a:lnSpc>
              <a:spcBef>
                <a:spcPts val="1600"/>
              </a:spcBef>
              <a:spcAft>
                <a:spcPts val="0"/>
              </a:spcAft>
              <a:buNone/>
            </a:pPr>
            <a:endParaRPr sz="1700">
              <a:solidFill>
                <a:srgbClr val="0C343D"/>
              </a:solidFill>
              <a:latin typeface="Montserrat"/>
              <a:ea typeface="Montserrat"/>
              <a:cs typeface="Montserrat"/>
              <a:sym typeface="Montserrat"/>
            </a:endParaRPr>
          </a:p>
          <a:p>
            <a:pPr marL="0" lvl="0" indent="0" algn="l" rtl="0">
              <a:lnSpc>
                <a:spcPct val="150000"/>
              </a:lnSpc>
              <a:spcBef>
                <a:spcPts val="1600"/>
              </a:spcBef>
              <a:spcAft>
                <a:spcPts val="0"/>
              </a:spcAft>
              <a:buNone/>
            </a:pPr>
            <a:endParaRPr>
              <a:solidFill>
                <a:srgbClr val="0C343D"/>
              </a:solidFill>
              <a:latin typeface="Montserrat"/>
              <a:ea typeface="Montserrat"/>
              <a:cs typeface="Montserrat"/>
              <a:sym typeface="Montserrat"/>
            </a:endParaRPr>
          </a:p>
          <a:p>
            <a:pPr marL="457200" lvl="0" indent="0" algn="l" rtl="0">
              <a:lnSpc>
                <a:spcPct val="150000"/>
              </a:lnSpc>
              <a:spcBef>
                <a:spcPts val="1600"/>
              </a:spcBef>
              <a:spcAft>
                <a:spcPts val="0"/>
              </a:spcAft>
              <a:buNone/>
            </a:pPr>
            <a:endParaRPr>
              <a:solidFill>
                <a:srgbClr val="0C343D"/>
              </a:solidFill>
              <a:latin typeface="Montserrat"/>
              <a:ea typeface="Montserrat"/>
              <a:cs typeface="Montserrat"/>
              <a:sym typeface="Montserrat"/>
            </a:endParaRPr>
          </a:p>
          <a:p>
            <a:pPr marL="0" lvl="0" indent="0" algn="l" rtl="0">
              <a:spcBef>
                <a:spcPts val="1600"/>
              </a:spcBef>
              <a:spcAft>
                <a:spcPts val="1600"/>
              </a:spcAft>
              <a:buNone/>
            </a:pPr>
            <a:endParaRPr>
              <a:latin typeface="Arial"/>
              <a:ea typeface="Arial"/>
              <a:cs typeface="Arial"/>
              <a:sym typeface="Arial"/>
            </a:endParaRPr>
          </a:p>
        </p:txBody>
      </p:sp>
      <p:pic>
        <p:nvPicPr>
          <p:cNvPr id="132" name="Google Shape;132;p18" descr="The Big List of 40+ Goal Setting Tools"/>
          <p:cNvPicPr preferRelativeResize="0"/>
          <p:nvPr/>
        </p:nvPicPr>
        <p:blipFill>
          <a:blip r:embed="rId3">
            <a:alphaModFix/>
          </a:blip>
          <a:stretch>
            <a:fillRect/>
          </a:stretch>
        </p:blipFill>
        <p:spPr>
          <a:xfrm>
            <a:off x="4390750" y="1696975"/>
            <a:ext cx="4143374" cy="218390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71"/>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71"/>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71"/>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71"/>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71"/>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71"/>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71"/>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71"/>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71"/>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latin typeface="Oswald"/>
                <a:ea typeface="Oswald"/>
                <a:cs typeface="Oswald"/>
                <a:sym typeface="Oswald"/>
              </a:rPr>
              <a:t>   </a:t>
            </a:r>
            <a:r>
              <a:rPr lang="en">
                <a:solidFill>
                  <a:schemeClr val="lt1"/>
                </a:solidFill>
                <a:latin typeface="Oswald"/>
                <a:ea typeface="Oswald"/>
                <a:cs typeface="Oswald"/>
                <a:sym typeface="Oswald"/>
              </a:rPr>
              <a:t>Beautiful Soup(Cont’d)</a:t>
            </a:r>
            <a:endParaRPr>
              <a:solidFill>
                <a:srgbClr val="FFFFFF"/>
              </a:solidFill>
              <a:latin typeface="Oswald"/>
              <a:ea typeface="Oswald"/>
              <a:cs typeface="Oswald"/>
              <a:sym typeface="Oswald"/>
            </a:endParaRPr>
          </a:p>
        </p:txBody>
      </p:sp>
      <p:sp>
        <p:nvSpPr>
          <p:cNvPr id="852" name="Google Shape;852;p71"/>
          <p:cNvSpPr txBox="1">
            <a:spLocks noGrp="1"/>
          </p:cNvSpPr>
          <p:nvPr>
            <p:ph type="body" idx="1"/>
          </p:nvPr>
        </p:nvSpPr>
        <p:spPr>
          <a:xfrm>
            <a:off x="674100" y="1425325"/>
            <a:ext cx="7795800" cy="3644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latin typeface="Raleway"/>
              <a:ea typeface="Raleway"/>
              <a:cs typeface="Raleway"/>
              <a:sym typeface="Raleway"/>
            </a:endParaRPr>
          </a:p>
          <a:p>
            <a:pPr marL="0" lvl="0" indent="0" algn="l" rtl="0">
              <a:spcBef>
                <a:spcPts val="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spcBef>
                <a:spcPts val="1600"/>
              </a:spcBef>
              <a:spcAft>
                <a:spcPts val="0"/>
              </a:spcAft>
              <a:buNone/>
            </a:pPr>
            <a:endParaRPr>
              <a:latin typeface="Raleway"/>
              <a:ea typeface="Raleway"/>
              <a:cs typeface="Raleway"/>
              <a:sym typeface="Raleway"/>
            </a:endParaRPr>
          </a:p>
          <a:p>
            <a:pPr marL="0" lvl="0" indent="0" algn="l" rtl="0">
              <a:lnSpc>
                <a:spcPct val="115000"/>
              </a:lnSpc>
              <a:spcBef>
                <a:spcPts val="1600"/>
              </a:spcBef>
              <a:spcAft>
                <a:spcPts val="1600"/>
              </a:spcAft>
              <a:buNone/>
            </a:pPr>
            <a:endParaRPr>
              <a:latin typeface="Montserrat"/>
              <a:ea typeface="Montserrat"/>
              <a:cs typeface="Montserrat"/>
              <a:sym typeface="Montserrat"/>
            </a:endParaRPr>
          </a:p>
        </p:txBody>
      </p:sp>
      <p:sp>
        <p:nvSpPr>
          <p:cNvPr id="853" name="Google Shape;853;p71"/>
          <p:cNvSpPr txBox="1"/>
          <p:nvPr/>
        </p:nvSpPr>
        <p:spPr>
          <a:xfrm>
            <a:off x="1020800" y="1739650"/>
            <a:ext cx="6052800" cy="23865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a:latin typeface="Open Sans"/>
              <a:ea typeface="Open Sans"/>
              <a:cs typeface="Open Sans"/>
              <a:sym typeface="Open Sans"/>
            </a:endParaRPr>
          </a:p>
        </p:txBody>
      </p:sp>
      <p:pic>
        <p:nvPicPr>
          <p:cNvPr id="854" name="Google Shape;854;p71"/>
          <p:cNvPicPr preferRelativeResize="0"/>
          <p:nvPr/>
        </p:nvPicPr>
        <p:blipFill>
          <a:blip r:embed="rId3">
            <a:alphaModFix/>
          </a:blip>
          <a:stretch>
            <a:fillRect/>
          </a:stretch>
        </p:blipFill>
        <p:spPr>
          <a:xfrm>
            <a:off x="1524975" y="1147225"/>
            <a:ext cx="7519351" cy="39204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73"/>
          <p:cNvSpPr txBox="1">
            <a:spLocks noGrp="1"/>
          </p:cNvSpPr>
          <p:nvPr>
            <p:ph type="title"/>
          </p:nvPr>
        </p:nvSpPr>
        <p:spPr>
          <a:xfrm>
            <a:off x="0" y="2156100"/>
            <a:ext cx="9144000" cy="8313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chemeClr val="accent1"/>
                </a:solidFill>
              </a:rPr>
              <a:t>Documentation of Resources Used</a:t>
            </a:r>
            <a:endParaRPr b="1">
              <a:solidFill>
                <a:schemeClr val="accent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74"/>
          <p:cNvSpPr/>
          <p:nvPr/>
        </p:nvSpPr>
        <p:spPr>
          <a:xfrm>
            <a:off x="457200" y="0"/>
            <a:ext cx="8240100" cy="520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4"/>
          <p:cNvSpPr txBox="1">
            <a:spLocks noGrp="1"/>
          </p:cNvSpPr>
          <p:nvPr>
            <p:ph type="title"/>
          </p:nvPr>
        </p:nvSpPr>
        <p:spPr>
          <a:xfrm>
            <a:off x="316950" y="77025"/>
            <a:ext cx="8699788" cy="831300"/>
          </a:xfrm>
          <a:prstGeom prst="rect">
            <a:avLst/>
          </a:prstGeom>
        </p:spPr>
        <p:txBody>
          <a:bodyPr spcFirstLastPara="1" wrap="square" lIns="91425" tIns="91425" rIns="91425" bIns="91425" anchor="b" anchorCtr="0">
            <a:noAutofit/>
          </a:bodyPr>
          <a:lstStyle/>
          <a:p>
            <a:pPr marL="0" marR="0" lvl="0" indent="0" algn="l" rtl="0">
              <a:lnSpc>
                <a:spcPct val="115000"/>
              </a:lnSpc>
              <a:spcBef>
                <a:spcPts val="0"/>
              </a:spcBef>
              <a:spcAft>
                <a:spcPts val="0"/>
              </a:spcAft>
              <a:buClr>
                <a:schemeClr val="dk1"/>
              </a:buClr>
              <a:buSzPts val="1100"/>
              <a:buFont typeface="Arial"/>
              <a:buNone/>
            </a:pPr>
            <a:r>
              <a:rPr lang="en" sz="1600" dirty="0">
                <a:highlight>
                  <a:srgbClr val="F2F2F2"/>
                </a:highlight>
                <a:latin typeface="Arial"/>
                <a:ea typeface="Arial"/>
                <a:cs typeface="Arial"/>
                <a:sym typeface="Arial"/>
              </a:rPr>
              <a:t>Date      Issue Description             Location of Resource               Result (did it solve theissue?)</a:t>
            </a:r>
            <a:endParaRPr sz="1600" dirty="0"/>
          </a:p>
        </p:txBody>
      </p:sp>
      <p:sp>
        <p:nvSpPr>
          <p:cNvPr id="883" name="Google Shape;883;p74"/>
          <p:cNvSpPr txBox="1"/>
          <p:nvPr/>
        </p:nvSpPr>
        <p:spPr>
          <a:xfrm>
            <a:off x="370425" y="882225"/>
            <a:ext cx="633900" cy="404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Open Sans"/>
                <a:ea typeface="Open Sans"/>
                <a:cs typeface="Open Sans"/>
                <a:sym typeface="Open Sans"/>
              </a:rPr>
              <a:t>Dec 7</a:t>
            </a:r>
            <a:endParaRPr sz="1100">
              <a:latin typeface="Open Sans"/>
              <a:ea typeface="Open Sans"/>
              <a:cs typeface="Open Sans"/>
              <a:sym typeface="Open Sans"/>
            </a:endParaRPr>
          </a:p>
          <a:p>
            <a:pPr marL="0" lvl="0" indent="0" algn="l" rtl="0">
              <a:spcBef>
                <a:spcPts val="0"/>
              </a:spcBef>
              <a:spcAft>
                <a:spcPts val="0"/>
              </a:spcAft>
              <a:buNone/>
            </a:pPr>
            <a:endParaRPr sz="1100">
              <a:latin typeface="Open Sans"/>
              <a:ea typeface="Open Sans"/>
              <a:cs typeface="Open Sans"/>
              <a:sym typeface="Open Sans"/>
            </a:endParaRPr>
          </a:p>
          <a:p>
            <a:pPr marL="0" lvl="0" indent="0" algn="l" rtl="0">
              <a:spcBef>
                <a:spcPts val="0"/>
              </a:spcBef>
              <a:spcAft>
                <a:spcPts val="0"/>
              </a:spcAft>
              <a:buNone/>
            </a:pPr>
            <a:endParaRPr sz="1100">
              <a:latin typeface="Open Sans"/>
              <a:ea typeface="Open Sans"/>
              <a:cs typeface="Open Sans"/>
              <a:sym typeface="Open Sans"/>
            </a:endParaRPr>
          </a:p>
          <a:p>
            <a:pPr marL="0" lvl="0" indent="0" algn="l" rtl="0">
              <a:spcBef>
                <a:spcPts val="0"/>
              </a:spcBef>
              <a:spcAft>
                <a:spcPts val="0"/>
              </a:spcAft>
              <a:buNone/>
            </a:pPr>
            <a:endParaRPr sz="1100">
              <a:latin typeface="Open Sans"/>
              <a:ea typeface="Open Sans"/>
              <a:cs typeface="Open Sans"/>
              <a:sym typeface="Open Sans"/>
            </a:endParaRPr>
          </a:p>
          <a:p>
            <a:pPr marL="0" lvl="0" indent="0" algn="l" rtl="0">
              <a:spcBef>
                <a:spcPts val="0"/>
              </a:spcBef>
              <a:spcAft>
                <a:spcPts val="0"/>
              </a:spcAft>
              <a:buNone/>
            </a:pPr>
            <a:r>
              <a:rPr lang="en" sz="1100">
                <a:latin typeface="Open Sans"/>
                <a:ea typeface="Open Sans"/>
                <a:cs typeface="Open Sans"/>
                <a:sym typeface="Open Sans"/>
              </a:rPr>
              <a:t>Dec 7</a:t>
            </a:r>
            <a:endParaRPr sz="1100">
              <a:latin typeface="Open Sans"/>
              <a:ea typeface="Open Sans"/>
              <a:cs typeface="Open Sans"/>
              <a:sym typeface="Open Sans"/>
            </a:endParaRPr>
          </a:p>
          <a:p>
            <a:pPr marL="0" lvl="0" indent="0" algn="l" rtl="0">
              <a:spcBef>
                <a:spcPts val="0"/>
              </a:spcBef>
              <a:spcAft>
                <a:spcPts val="0"/>
              </a:spcAft>
              <a:buNone/>
            </a:pPr>
            <a:endParaRPr sz="1100">
              <a:latin typeface="Open Sans"/>
              <a:ea typeface="Open Sans"/>
              <a:cs typeface="Open Sans"/>
              <a:sym typeface="Open Sans"/>
            </a:endParaRPr>
          </a:p>
          <a:p>
            <a:pPr marL="0" lvl="0" indent="0" algn="l" rtl="0">
              <a:spcBef>
                <a:spcPts val="0"/>
              </a:spcBef>
              <a:spcAft>
                <a:spcPts val="0"/>
              </a:spcAft>
              <a:buNone/>
            </a:pPr>
            <a:endParaRPr sz="1100">
              <a:latin typeface="Open Sans"/>
              <a:ea typeface="Open Sans"/>
              <a:cs typeface="Open Sans"/>
              <a:sym typeface="Open Sans"/>
            </a:endParaRPr>
          </a:p>
          <a:p>
            <a:pPr marL="0" lvl="0" indent="0" algn="l" rtl="0">
              <a:spcBef>
                <a:spcPts val="0"/>
              </a:spcBef>
              <a:spcAft>
                <a:spcPts val="0"/>
              </a:spcAft>
              <a:buNone/>
            </a:pPr>
            <a:endParaRPr sz="1100">
              <a:latin typeface="Open Sans"/>
              <a:ea typeface="Open Sans"/>
              <a:cs typeface="Open Sans"/>
              <a:sym typeface="Open Sans"/>
            </a:endParaRPr>
          </a:p>
          <a:p>
            <a:pPr marL="0" lvl="0" indent="0" algn="l" rtl="0">
              <a:spcBef>
                <a:spcPts val="0"/>
              </a:spcBef>
              <a:spcAft>
                <a:spcPts val="0"/>
              </a:spcAft>
              <a:buNone/>
            </a:pPr>
            <a:endParaRPr sz="1100">
              <a:latin typeface="Open Sans"/>
              <a:ea typeface="Open Sans"/>
              <a:cs typeface="Open Sans"/>
              <a:sym typeface="Open Sans"/>
            </a:endParaRPr>
          </a:p>
          <a:p>
            <a:pPr marL="0" lvl="0" indent="0" algn="l" rtl="0">
              <a:spcBef>
                <a:spcPts val="0"/>
              </a:spcBef>
              <a:spcAft>
                <a:spcPts val="0"/>
              </a:spcAft>
              <a:buNone/>
            </a:pPr>
            <a:r>
              <a:rPr lang="en" sz="1100">
                <a:latin typeface="Open Sans"/>
                <a:ea typeface="Open Sans"/>
                <a:cs typeface="Open Sans"/>
                <a:sym typeface="Open Sans"/>
              </a:rPr>
              <a:t>Dec 7</a:t>
            </a:r>
            <a:endParaRPr sz="1100">
              <a:latin typeface="Open Sans"/>
              <a:ea typeface="Open Sans"/>
              <a:cs typeface="Open Sans"/>
              <a:sym typeface="Open Sans"/>
            </a:endParaRPr>
          </a:p>
        </p:txBody>
      </p:sp>
      <p:sp>
        <p:nvSpPr>
          <p:cNvPr id="884" name="Google Shape;884;p74"/>
          <p:cNvSpPr txBox="1"/>
          <p:nvPr/>
        </p:nvSpPr>
        <p:spPr>
          <a:xfrm>
            <a:off x="1043325" y="868425"/>
            <a:ext cx="2232900" cy="410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Open Sans"/>
                <a:ea typeface="Open Sans"/>
                <a:cs typeface="Open Sans"/>
                <a:sym typeface="Open Sans"/>
              </a:rPr>
              <a:t>Needed resource to understand Spotify’s API python specific library Spotipy</a:t>
            </a:r>
            <a:endParaRPr sz="1100">
              <a:latin typeface="Open Sans"/>
              <a:ea typeface="Open Sans"/>
              <a:cs typeface="Open Sans"/>
              <a:sym typeface="Open Sans"/>
            </a:endParaRPr>
          </a:p>
          <a:p>
            <a:pPr marL="0" lvl="0" indent="0" algn="l" rtl="0">
              <a:spcBef>
                <a:spcPts val="0"/>
              </a:spcBef>
              <a:spcAft>
                <a:spcPts val="0"/>
              </a:spcAft>
              <a:buNone/>
            </a:pPr>
            <a:endParaRPr sz="1100">
              <a:latin typeface="Open Sans"/>
              <a:ea typeface="Open Sans"/>
              <a:cs typeface="Open Sans"/>
              <a:sym typeface="Open Sans"/>
            </a:endParaRPr>
          </a:p>
          <a:p>
            <a:pPr marL="0" lvl="0" indent="0" algn="l" rtl="0">
              <a:spcBef>
                <a:spcPts val="0"/>
              </a:spcBef>
              <a:spcAft>
                <a:spcPts val="0"/>
              </a:spcAft>
              <a:buNone/>
            </a:pPr>
            <a:r>
              <a:rPr lang="en" sz="1100">
                <a:latin typeface="Open Sans"/>
                <a:ea typeface="Open Sans"/>
                <a:cs typeface="Open Sans"/>
                <a:sym typeface="Open Sans"/>
              </a:rPr>
              <a:t>Had issues understanding the playlist JSON response from Spotify and needed more familiarity with the API </a:t>
            </a:r>
            <a:endParaRPr sz="1100">
              <a:latin typeface="Open Sans"/>
              <a:ea typeface="Open Sans"/>
              <a:cs typeface="Open Sans"/>
              <a:sym typeface="Open Sans"/>
            </a:endParaRPr>
          </a:p>
          <a:p>
            <a:pPr marL="0" lvl="0" indent="0" algn="l" rtl="0">
              <a:spcBef>
                <a:spcPts val="0"/>
              </a:spcBef>
              <a:spcAft>
                <a:spcPts val="0"/>
              </a:spcAft>
              <a:buNone/>
            </a:pPr>
            <a:endParaRPr sz="1100">
              <a:latin typeface="Open Sans"/>
              <a:ea typeface="Open Sans"/>
              <a:cs typeface="Open Sans"/>
              <a:sym typeface="Open Sans"/>
            </a:endParaRPr>
          </a:p>
          <a:p>
            <a:pPr marL="0" lvl="0" indent="0" algn="l" rtl="0">
              <a:spcBef>
                <a:spcPts val="0"/>
              </a:spcBef>
              <a:spcAft>
                <a:spcPts val="0"/>
              </a:spcAft>
              <a:buNone/>
            </a:pPr>
            <a:r>
              <a:rPr lang="en" sz="1100">
                <a:latin typeface="Open Sans"/>
                <a:ea typeface="Open Sans"/>
                <a:cs typeface="Open Sans"/>
                <a:sym typeface="Open Sans"/>
              </a:rPr>
              <a:t>Had issues understanding the Genius search JSON response and needed more familiarity with the API</a:t>
            </a:r>
            <a:endParaRPr sz="1100">
              <a:latin typeface="Open Sans"/>
              <a:ea typeface="Open Sans"/>
              <a:cs typeface="Open Sans"/>
              <a:sym typeface="Open Sans"/>
            </a:endParaRPr>
          </a:p>
        </p:txBody>
      </p:sp>
      <p:sp>
        <p:nvSpPr>
          <p:cNvPr id="885" name="Google Shape;885;p74"/>
          <p:cNvSpPr txBox="1"/>
          <p:nvPr/>
        </p:nvSpPr>
        <p:spPr>
          <a:xfrm>
            <a:off x="3398038" y="882225"/>
            <a:ext cx="2784000" cy="402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latin typeface="Open Sans"/>
                <a:ea typeface="Open Sans"/>
                <a:cs typeface="Open Sans"/>
                <a:sym typeface="Open Sans"/>
                <a:hlinkClick r:id="rId3"/>
              </a:rPr>
              <a:t>https://spotipy.readthedocs.io/en/2.16.1/</a:t>
            </a:r>
            <a:endParaRPr sz="1100">
              <a:latin typeface="Open Sans"/>
              <a:ea typeface="Open Sans"/>
              <a:cs typeface="Open Sans"/>
              <a:sym typeface="Open Sans"/>
            </a:endParaRPr>
          </a:p>
          <a:p>
            <a:pPr marL="0" lvl="0" indent="0" algn="l" rtl="0">
              <a:spcBef>
                <a:spcPts val="0"/>
              </a:spcBef>
              <a:spcAft>
                <a:spcPts val="0"/>
              </a:spcAft>
              <a:buNone/>
            </a:pPr>
            <a:endParaRPr sz="1100">
              <a:latin typeface="Open Sans"/>
              <a:ea typeface="Open Sans"/>
              <a:cs typeface="Open Sans"/>
              <a:sym typeface="Open Sans"/>
            </a:endParaRPr>
          </a:p>
          <a:p>
            <a:pPr marL="0" lvl="0" indent="0" algn="l" rtl="0">
              <a:spcBef>
                <a:spcPts val="0"/>
              </a:spcBef>
              <a:spcAft>
                <a:spcPts val="0"/>
              </a:spcAft>
              <a:buNone/>
            </a:pPr>
            <a:r>
              <a:rPr lang="en" sz="1100" u="sng">
                <a:solidFill>
                  <a:schemeClr val="hlink"/>
                </a:solidFill>
                <a:latin typeface="Open Sans"/>
                <a:ea typeface="Open Sans"/>
                <a:cs typeface="Open Sans"/>
                <a:sym typeface="Open Sans"/>
                <a:hlinkClick r:id="rId4"/>
              </a:rPr>
              <a:t>https://developer.spotify.com/documentation/web-api/reference/playlists/get-playlist/</a:t>
            </a:r>
            <a:endParaRPr sz="1100">
              <a:latin typeface="Open Sans"/>
              <a:ea typeface="Open Sans"/>
              <a:cs typeface="Open Sans"/>
              <a:sym typeface="Open Sans"/>
            </a:endParaRPr>
          </a:p>
          <a:p>
            <a:pPr marL="0" lvl="0" indent="0" algn="l" rtl="0">
              <a:spcBef>
                <a:spcPts val="0"/>
              </a:spcBef>
              <a:spcAft>
                <a:spcPts val="0"/>
              </a:spcAft>
              <a:buNone/>
            </a:pPr>
            <a:endParaRPr sz="1100">
              <a:latin typeface="Open Sans"/>
              <a:ea typeface="Open Sans"/>
              <a:cs typeface="Open Sans"/>
              <a:sym typeface="Open Sans"/>
            </a:endParaRPr>
          </a:p>
          <a:p>
            <a:pPr marL="0" lvl="0" indent="0" algn="l" rtl="0">
              <a:spcBef>
                <a:spcPts val="0"/>
              </a:spcBef>
              <a:spcAft>
                <a:spcPts val="0"/>
              </a:spcAft>
              <a:buNone/>
            </a:pPr>
            <a:endParaRPr sz="1100">
              <a:latin typeface="Open Sans"/>
              <a:ea typeface="Open Sans"/>
              <a:cs typeface="Open Sans"/>
              <a:sym typeface="Open Sans"/>
            </a:endParaRPr>
          </a:p>
          <a:p>
            <a:pPr marL="0" lvl="0" indent="0" algn="l" rtl="0">
              <a:spcBef>
                <a:spcPts val="0"/>
              </a:spcBef>
              <a:spcAft>
                <a:spcPts val="0"/>
              </a:spcAft>
              <a:buNone/>
            </a:pPr>
            <a:r>
              <a:rPr lang="en" sz="1100" u="sng">
                <a:solidFill>
                  <a:schemeClr val="hlink"/>
                </a:solidFill>
                <a:latin typeface="Open Sans"/>
                <a:ea typeface="Open Sans"/>
                <a:cs typeface="Open Sans"/>
                <a:sym typeface="Open Sans"/>
                <a:hlinkClick r:id="rId5"/>
              </a:rPr>
              <a:t>https://docs.genius.com/#search-h2</a:t>
            </a:r>
            <a:endParaRPr sz="1100">
              <a:latin typeface="Open Sans"/>
              <a:ea typeface="Open Sans"/>
              <a:cs typeface="Open Sans"/>
              <a:sym typeface="Open Sans"/>
            </a:endParaRPr>
          </a:p>
          <a:p>
            <a:pPr marL="0" lvl="0" indent="0" algn="l" rtl="0">
              <a:spcBef>
                <a:spcPts val="0"/>
              </a:spcBef>
              <a:spcAft>
                <a:spcPts val="0"/>
              </a:spcAft>
              <a:buNone/>
            </a:pPr>
            <a:endParaRPr sz="1100">
              <a:latin typeface="Open Sans"/>
              <a:ea typeface="Open Sans"/>
              <a:cs typeface="Open Sans"/>
              <a:sym typeface="Open Sans"/>
            </a:endParaRPr>
          </a:p>
          <a:p>
            <a:pPr marL="0" lvl="0" indent="0" algn="l" rtl="0">
              <a:spcBef>
                <a:spcPts val="0"/>
              </a:spcBef>
              <a:spcAft>
                <a:spcPts val="0"/>
              </a:spcAft>
              <a:buNone/>
            </a:pPr>
            <a:endParaRPr sz="1100">
              <a:latin typeface="Open Sans"/>
              <a:ea typeface="Open Sans"/>
              <a:cs typeface="Open Sans"/>
              <a:sym typeface="Open Sans"/>
            </a:endParaRPr>
          </a:p>
        </p:txBody>
      </p:sp>
      <p:sp>
        <p:nvSpPr>
          <p:cNvPr id="886" name="Google Shape;886;p74"/>
          <p:cNvSpPr txBox="1"/>
          <p:nvPr/>
        </p:nvSpPr>
        <p:spPr>
          <a:xfrm>
            <a:off x="6303875" y="882225"/>
            <a:ext cx="2340300" cy="402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latin typeface="Open Sans"/>
                <a:ea typeface="Open Sans"/>
                <a:cs typeface="Open Sans"/>
                <a:sym typeface="Open Sans"/>
              </a:rPr>
              <a:t>Helped us understand the Spotipy library better and how to talk to Spotify API</a:t>
            </a:r>
            <a:endParaRPr sz="1100" dirty="0">
              <a:latin typeface="Open Sans"/>
              <a:ea typeface="Open Sans"/>
              <a:cs typeface="Open Sans"/>
              <a:sym typeface="Open Sans"/>
            </a:endParaRPr>
          </a:p>
          <a:p>
            <a:pPr marL="0" lvl="0" indent="0" algn="l" rtl="0">
              <a:spcBef>
                <a:spcPts val="0"/>
              </a:spcBef>
              <a:spcAft>
                <a:spcPts val="0"/>
              </a:spcAft>
              <a:buNone/>
            </a:pPr>
            <a:endParaRPr sz="1100" dirty="0">
              <a:latin typeface="Open Sans"/>
              <a:ea typeface="Open Sans"/>
              <a:cs typeface="Open Sans"/>
              <a:sym typeface="Open Sans"/>
            </a:endParaRPr>
          </a:p>
          <a:p>
            <a:pPr marL="0" lvl="0" indent="0" algn="l" rtl="0">
              <a:spcBef>
                <a:spcPts val="0"/>
              </a:spcBef>
              <a:spcAft>
                <a:spcPts val="0"/>
              </a:spcAft>
              <a:buNone/>
            </a:pPr>
            <a:r>
              <a:rPr lang="en" sz="1100" dirty="0">
                <a:latin typeface="Open Sans"/>
                <a:ea typeface="Open Sans"/>
                <a:cs typeface="Open Sans"/>
                <a:sym typeface="Open Sans"/>
              </a:rPr>
              <a:t>Helped us better read the JSON response and identify data values needed to grab</a:t>
            </a:r>
            <a:endParaRPr sz="1100" dirty="0">
              <a:latin typeface="Open Sans"/>
              <a:ea typeface="Open Sans"/>
              <a:cs typeface="Open Sans"/>
              <a:sym typeface="Open Sans"/>
            </a:endParaRPr>
          </a:p>
          <a:p>
            <a:pPr marL="0" lvl="0" indent="0" algn="l" rtl="0">
              <a:spcBef>
                <a:spcPts val="0"/>
              </a:spcBef>
              <a:spcAft>
                <a:spcPts val="0"/>
              </a:spcAft>
              <a:buNone/>
            </a:pPr>
            <a:endParaRPr sz="1100" dirty="0">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100" dirty="0">
                <a:solidFill>
                  <a:schemeClr val="dk1"/>
                </a:solidFill>
                <a:latin typeface="Open Sans"/>
                <a:ea typeface="Open Sans"/>
                <a:cs typeface="Open Sans"/>
                <a:sym typeface="Open Sans"/>
              </a:rPr>
              <a:t>Helped us better read the JSON response and identify data values needed to grab</a:t>
            </a:r>
            <a:endParaRPr sz="1100" dirty="0">
              <a:latin typeface="Open Sans"/>
              <a:ea typeface="Open Sans"/>
              <a:cs typeface="Open Sans"/>
              <a:sym typeface="Open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75"/>
          <p:cNvSpPr txBox="1">
            <a:spLocks noGrp="1"/>
          </p:cNvSpPr>
          <p:nvPr>
            <p:ph type="title"/>
          </p:nvPr>
        </p:nvSpPr>
        <p:spPr>
          <a:xfrm>
            <a:off x="0" y="1486675"/>
            <a:ext cx="9144000" cy="1479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chemeClr val="accent1"/>
                </a:solidFill>
              </a:rPr>
              <a:t>Thank you!</a:t>
            </a:r>
            <a:endParaRPr b="1">
              <a:solidFill>
                <a:schemeClr val="accent1"/>
              </a:solidFill>
            </a:endParaRPr>
          </a:p>
          <a:p>
            <a:pPr marL="0" lvl="0" indent="0" algn="ctr" rtl="0">
              <a:spcBef>
                <a:spcPts val="0"/>
              </a:spcBef>
              <a:spcAft>
                <a:spcPts val="0"/>
              </a:spcAft>
              <a:buNone/>
            </a:pPr>
            <a:endParaRPr b="1">
              <a:solidFill>
                <a:schemeClr val="accen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9"/>
          <p:cNvSpPr/>
          <p:nvPr/>
        </p:nvSpPr>
        <p:spPr>
          <a:xfrm>
            <a:off x="454025" y="0"/>
            <a:ext cx="8227200" cy="5222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9"/>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9"/>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9"/>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9"/>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9"/>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9"/>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9"/>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9"/>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Accomplishments(Cont’d)</a:t>
            </a:r>
            <a:endParaRPr>
              <a:solidFill>
                <a:srgbClr val="FFFFFF"/>
              </a:solidFill>
              <a:latin typeface="Oswald"/>
              <a:ea typeface="Oswald"/>
              <a:cs typeface="Oswald"/>
              <a:sym typeface="Oswald"/>
            </a:endParaRPr>
          </a:p>
        </p:txBody>
      </p:sp>
      <p:sp>
        <p:nvSpPr>
          <p:cNvPr id="146" name="Google Shape;146;p19"/>
          <p:cNvSpPr txBox="1">
            <a:spLocks noGrp="1"/>
          </p:cNvSpPr>
          <p:nvPr>
            <p:ph type="body" idx="1"/>
          </p:nvPr>
        </p:nvSpPr>
        <p:spPr>
          <a:xfrm>
            <a:off x="641325" y="1552100"/>
            <a:ext cx="3846000" cy="2852100"/>
          </a:xfrm>
          <a:prstGeom prst="rect">
            <a:avLst/>
          </a:prstGeom>
        </p:spPr>
        <p:txBody>
          <a:bodyPr spcFirstLastPara="1" wrap="square" lIns="91425" tIns="91425" rIns="91425" bIns="91425" anchor="t" anchorCtr="0">
            <a:noAutofit/>
          </a:bodyPr>
          <a:lstStyle/>
          <a:p>
            <a:pPr marL="457200" lvl="0" indent="-361950" algn="l" rtl="0">
              <a:lnSpc>
                <a:spcPct val="150000"/>
              </a:lnSpc>
              <a:spcBef>
                <a:spcPts val="0"/>
              </a:spcBef>
              <a:spcAft>
                <a:spcPts val="0"/>
              </a:spcAft>
              <a:buClr>
                <a:srgbClr val="0C343D"/>
              </a:buClr>
              <a:buSzPts val="2100"/>
              <a:buFont typeface="Montserrat"/>
              <a:buChar char="●"/>
            </a:pPr>
            <a:r>
              <a:rPr lang="en" sz="2100">
                <a:solidFill>
                  <a:srgbClr val="0C343D"/>
                </a:solidFill>
                <a:latin typeface="Montserrat"/>
                <a:ea typeface="Montserrat"/>
                <a:cs typeface="Montserrat"/>
                <a:sym typeface="Montserrat"/>
              </a:rPr>
              <a:t>Successfully:</a:t>
            </a:r>
            <a:endParaRPr sz="2100">
              <a:solidFill>
                <a:srgbClr val="0C343D"/>
              </a:solidFill>
              <a:latin typeface="Montserrat"/>
              <a:ea typeface="Montserrat"/>
              <a:cs typeface="Montserrat"/>
              <a:sym typeface="Montserrat"/>
            </a:endParaRPr>
          </a:p>
          <a:p>
            <a:pPr marL="914400" lvl="1" indent="-361950" algn="l" rtl="0">
              <a:lnSpc>
                <a:spcPct val="150000"/>
              </a:lnSpc>
              <a:spcBef>
                <a:spcPts val="0"/>
              </a:spcBef>
              <a:spcAft>
                <a:spcPts val="0"/>
              </a:spcAft>
              <a:buClr>
                <a:srgbClr val="0C343D"/>
              </a:buClr>
              <a:buSzPts val="2100"/>
              <a:buFont typeface="Montserrat"/>
              <a:buChar char="○"/>
            </a:pPr>
            <a:r>
              <a:rPr lang="en" sz="1700">
                <a:solidFill>
                  <a:srgbClr val="0C343D"/>
                </a:solidFill>
                <a:latin typeface="Montserrat"/>
                <a:ea typeface="Montserrat"/>
                <a:cs typeface="Montserrat"/>
                <a:sym typeface="Montserrat"/>
              </a:rPr>
              <a:t>Scrapped Billboards website using HTML parser to extract data.</a:t>
            </a:r>
            <a:endParaRPr sz="2100">
              <a:solidFill>
                <a:srgbClr val="0C343D"/>
              </a:solidFill>
              <a:latin typeface="Montserrat"/>
              <a:ea typeface="Montserrat"/>
              <a:cs typeface="Montserrat"/>
              <a:sym typeface="Montserrat"/>
            </a:endParaRPr>
          </a:p>
          <a:p>
            <a:pPr marL="914400" lvl="1" indent="-336550" algn="l" rtl="0">
              <a:lnSpc>
                <a:spcPct val="150000"/>
              </a:lnSpc>
              <a:spcBef>
                <a:spcPts val="0"/>
              </a:spcBef>
              <a:spcAft>
                <a:spcPts val="0"/>
              </a:spcAft>
              <a:buClr>
                <a:srgbClr val="0C343D"/>
              </a:buClr>
              <a:buSzPts val="1700"/>
              <a:buFont typeface="Montserrat"/>
              <a:buChar char="○"/>
            </a:pPr>
            <a:r>
              <a:rPr lang="en" sz="1700">
                <a:solidFill>
                  <a:srgbClr val="0C343D"/>
                </a:solidFill>
                <a:latin typeface="Montserrat"/>
                <a:ea typeface="Montserrat"/>
                <a:cs typeface="Montserrat"/>
                <a:sym typeface="Montserrat"/>
              </a:rPr>
              <a:t>Visualized Extrapolated data using Matplotlib.</a:t>
            </a:r>
            <a:endParaRPr sz="1700">
              <a:solidFill>
                <a:srgbClr val="0C343D"/>
              </a:solidFill>
              <a:latin typeface="Montserrat"/>
              <a:ea typeface="Montserrat"/>
              <a:cs typeface="Montserrat"/>
              <a:sym typeface="Montserrat"/>
            </a:endParaRPr>
          </a:p>
          <a:p>
            <a:pPr marL="914400" lvl="1" indent="-336550" algn="l" rtl="0">
              <a:lnSpc>
                <a:spcPct val="150000"/>
              </a:lnSpc>
              <a:spcBef>
                <a:spcPts val="0"/>
              </a:spcBef>
              <a:spcAft>
                <a:spcPts val="0"/>
              </a:spcAft>
              <a:buClr>
                <a:srgbClr val="0C343D"/>
              </a:buClr>
              <a:buSzPts val="1700"/>
              <a:buFont typeface="Montserrat"/>
              <a:buChar char="○"/>
            </a:pPr>
            <a:r>
              <a:rPr lang="en" sz="1700">
                <a:solidFill>
                  <a:srgbClr val="0C343D"/>
                </a:solidFill>
                <a:latin typeface="Montserrat"/>
                <a:ea typeface="Montserrat"/>
                <a:cs typeface="Montserrat"/>
                <a:sym typeface="Montserrat"/>
              </a:rPr>
              <a:t>Observed general trends in regards to the Top 100 Billboard songs.</a:t>
            </a:r>
            <a:endParaRPr sz="1700">
              <a:solidFill>
                <a:srgbClr val="0C343D"/>
              </a:solidFill>
              <a:latin typeface="Montserrat"/>
              <a:ea typeface="Montserrat"/>
              <a:cs typeface="Montserrat"/>
              <a:sym typeface="Montserrat"/>
            </a:endParaRPr>
          </a:p>
          <a:p>
            <a:pPr marL="0" lvl="0" indent="0" algn="l" rtl="0">
              <a:lnSpc>
                <a:spcPct val="150000"/>
              </a:lnSpc>
              <a:spcBef>
                <a:spcPts val="1600"/>
              </a:spcBef>
              <a:spcAft>
                <a:spcPts val="0"/>
              </a:spcAft>
              <a:buNone/>
            </a:pPr>
            <a:endParaRPr>
              <a:solidFill>
                <a:srgbClr val="0C343D"/>
              </a:solidFill>
              <a:latin typeface="Montserrat"/>
              <a:ea typeface="Montserrat"/>
              <a:cs typeface="Montserrat"/>
              <a:sym typeface="Montserrat"/>
            </a:endParaRPr>
          </a:p>
          <a:p>
            <a:pPr marL="457200" lvl="0" indent="0" algn="l" rtl="0">
              <a:lnSpc>
                <a:spcPct val="150000"/>
              </a:lnSpc>
              <a:spcBef>
                <a:spcPts val="1600"/>
              </a:spcBef>
              <a:spcAft>
                <a:spcPts val="0"/>
              </a:spcAft>
              <a:buNone/>
            </a:pPr>
            <a:endParaRPr>
              <a:solidFill>
                <a:srgbClr val="0C343D"/>
              </a:solidFill>
              <a:latin typeface="Montserrat"/>
              <a:ea typeface="Montserrat"/>
              <a:cs typeface="Montserrat"/>
              <a:sym typeface="Montserrat"/>
            </a:endParaRPr>
          </a:p>
          <a:p>
            <a:pPr marL="0" lvl="0" indent="0" algn="l" rtl="0">
              <a:spcBef>
                <a:spcPts val="1600"/>
              </a:spcBef>
              <a:spcAft>
                <a:spcPts val="1600"/>
              </a:spcAft>
              <a:buNone/>
            </a:pPr>
            <a:endParaRPr>
              <a:latin typeface="Arial"/>
              <a:ea typeface="Arial"/>
              <a:cs typeface="Arial"/>
              <a:sym typeface="Arial"/>
            </a:endParaRPr>
          </a:p>
        </p:txBody>
      </p:sp>
      <p:pic>
        <p:nvPicPr>
          <p:cNvPr id="147" name="Google Shape;147;p19"/>
          <p:cNvPicPr preferRelativeResize="0"/>
          <p:nvPr/>
        </p:nvPicPr>
        <p:blipFill>
          <a:blip r:embed="rId3">
            <a:alphaModFix/>
          </a:blip>
          <a:stretch>
            <a:fillRect/>
          </a:stretch>
        </p:blipFill>
        <p:spPr>
          <a:xfrm>
            <a:off x="4888650" y="2228500"/>
            <a:ext cx="3659950" cy="29149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0"/>
          <p:cNvSpPr txBox="1">
            <a:spLocks noGrp="1"/>
          </p:cNvSpPr>
          <p:nvPr>
            <p:ph type="title"/>
          </p:nvPr>
        </p:nvSpPr>
        <p:spPr>
          <a:xfrm>
            <a:off x="0" y="2156100"/>
            <a:ext cx="9144000" cy="8313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chemeClr val="accent1"/>
                </a:solidFill>
              </a:rPr>
              <a:t>Problems We Encountered</a:t>
            </a:r>
            <a:endParaRPr b="1">
              <a:solidFill>
                <a:schemeClr val="accen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1"/>
          <p:cNvSpPr/>
          <p:nvPr/>
        </p:nvSpPr>
        <p:spPr>
          <a:xfrm>
            <a:off x="454025" y="0"/>
            <a:ext cx="8227200" cy="5222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1"/>
          <p:cNvSpPr/>
          <p:nvPr/>
        </p:nvSpPr>
        <p:spPr>
          <a:xfrm rot="10800000" flipH="1">
            <a:off x="8688825" y="1147225"/>
            <a:ext cx="3555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1"/>
          <p:cNvSpPr/>
          <p:nvPr/>
        </p:nvSpPr>
        <p:spPr>
          <a:xfrm rot="10800000">
            <a:off x="45300" y="1147225"/>
            <a:ext cx="411900" cy="278100"/>
          </a:xfrm>
          <a:prstGeom prst="rtTriangle">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1"/>
          <p:cNvSpPr/>
          <p:nvPr/>
        </p:nvSpPr>
        <p:spPr>
          <a:xfrm>
            <a:off x="414350" y="364825"/>
            <a:ext cx="8283000" cy="78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1"/>
          <p:cNvSpPr/>
          <p:nvPr/>
        </p:nvSpPr>
        <p:spPr>
          <a:xfrm rot="-5400000">
            <a:off x="51175" y="7519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1"/>
          <p:cNvSpPr/>
          <p:nvPr/>
        </p:nvSpPr>
        <p:spPr>
          <a:xfrm rot="10800000">
            <a:off x="67825" y="3648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1"/>
          <p:cNvSpPr/>
          <p:nvPr/>
        </p:nvSpPr>
        <p:spPr>
          <a:xfrm rot="5400000">
            <a:off x="8664375" y="375175"/>
            <a:ext cx="404400" cy="3861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1"/>
          <p:cNvSpPr/>
          <p:nvPr/>
        </p:nvSpPr>
        <p:spPr>
          <a:xfrm>
            <a:off x="8681025" y="741625"/>
            <a:ext cx="371100" cy="406800"/>
          </a:xfrm>
          <a:prstGeom prst="rtTriangle">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1"/>
          <p:cNvSpPr txBox="1">
            <a:spLocks noGrp="1"/>
          </p:cNvSpPr>
          <p:nvPr>
            <p:ph type="title"/>
          </p:nvPr>
        </p:nvSpPr>
        <p:spPr>
          <a:xfrm>
            <a:off x="311700" y="315925"/>
            <a:ext cx="8520600" cy="8313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Oswald"/>
                <a:ea typeface="Oswald"/>
                <a:cs typeface="Oswald"/>
                <a:sym typeface="Oswald"/>
              </a:rPr>
              <a:t>Problems</a:t>
            </a:r>
            <a:endParaRPr>
              <a:solidFill>
                <a:srgbClr val="FFFFFF"/>
              </a:solidFill>
              <a:latin typeface="Oswald"/>
              <a:ea typeface="Oswald"/>
              <a:cs typeface="Oswald"/>
              <a:sym typeface="Oswald"/>
            </a:endParaRPr>
          </a:p>
        </p:txBody>
      </p:sp>
      <p:sp>
        <p:nvSpPr>
          <p:cNvPr id="166" name="Google Shape;166;p21"/>
          <p:cNvSpPr txBox="1">
            <a:spLocks noGrp="1"/>
          </p:cNvSpPr>
          <p:nvPr>
            <p:ph type="body" idx="1"/>
          </p:nvPr>
        </p:nvSpPr>
        <p:spPr>
          <a:xfrm>
            <a:off x="626375" y="1611925"/>
            <a:ext cx="4535100" cy="33915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Clr>
                <a:srgbClr val="0C343D"/>
              </a:buClr>
              <a:buSzPts val="1400"/>
              <a:buFont typeface="Montserrat"/>
              <a:buChar char="●"/>
            </a:pPr>
            <a:r>
              <a:rPr lang="en" sz="1400">
                <a:solidFill>
                  <a:srgbClr val="0C343D"/>
                </a:solidFill>
                <a:latin typeface="Montserrat"/>
                <a:ea typeface="Montserrat"/>
                <a:cs typeface="Montserrat"/>
                <a:sym typeface="Montserrat"/>
              </a:rPr>
              <a:t>We had to alter the initial scope of our investigation, as we were not granted access to the data we required through Spotify’s public API.</a:t>
            </a:r>
            <a:endParaRPr sz="1400">
              <a:solidFill>
                <a:srgbClr val="0C343D"/>
              </a:solidFill>
              <a:latin typeface="Montserrat"/>
              <a:ea typeface="Montserrat"/>
              <a:cs typeface="Montserrat"/>
              <a:sym typeface="Montserrat"/>
            </a:endParaRPr>
          </a:p>
          <a:p>
            <a:pPr marL="457200" lvl="0" indent="-317500" algn="l" rtl="0">
              <a:lnSpc>
                <a:spcPct val="150000"/>
              </a:lnSpc>
              <a:spcBef>
                <a:spcPts val="0"/>
              </a:spcBef>
              <a:spcAft>
                <a:spcPts val="0"/>
              </a:spcAft>
              <a:buClr>
                <a:srgbClr val="0C343D"/>
              </a:buClr>
              <a:buSzPts val="1400"/>
              <a:buFont typeface="Montserrat"/>
              <a:buChar char="●"/>
            </a:pPr>
            <a:r>
              <a:rPr lang="en" sz="1400">
                <a:solidFill>
                  <a:srgbClr val="0C343D"/>
                </a:solidFill>
                <a:latin typeface="Montserrat"/>
                <a:ea typeface="Montserrat"/>
                <a:cs typeface="Montserrat"/>
                <a:sym typeface="Montserrat"/>
              </a:rPr>
              <a:t>We experienced severe issues dealing with the varying tags when transitioning from the Spotify to Genius Api. </a:t>
            </a:r>
            <a:endParaRPr sz="1400">
              <a:solidFill>
                <a:srgbClr val="0C343D"/>
              </a:solidFill>
              <a:latin typeface="Montserrat"/>
              <a:ea typeface="Montserrat"/>
              <a:cs typeface="Montserrat"/>
              <a:sym typeface="Montserrat"/>
            </a:endParaRPr>
          </a:p>
          <a:p>
            <a:pPr marL="914400" lvl="1" indent="-317500" algn="l" rtl="0">
              <a:lnSpc>
                <a:spcPct val="150000"/>
              </a:lnSpc>
              <a:spcBef>
                <a:spcPts val="0"/>
              </a:spcBef>
              <a:spcAft>
                <a:spcPts val="0"/>
              </a:spcAft>
              <a:buClr>
                <a:srgbClr val="0C343D"/>
              </a:buClr>
              <a:buSzPts val="1400"/>
              <a:buFont typeface="Montserrat"/>
              <a:buChar char="○"/>
            </a:pPr>
            <a:r>
              <a:rPr lang="en">
                <a:solidFill>
                  <a:srgbClr val="0C343D"/>
                </a:solidFill>
                <a:latin typeface="Montserrat"/>
                <a:ea typeface="Montserrat"/>
                <a:cs typeface="Montserrat"/>
                <a:sym typeface="Montserrat"/>
              </a:rPr>
              <a:t>This was a multi-faceted dilemma that took considerable time to resolve.</a:t>
            </a:r>
            <a:endParaRPr sz="1400">
              <a:solidFill>
                <a:srgbClr val="0C343D"/>
              </a:solidFill>
              <a:latin typeface="Montserrat"/>
              <a:ea typeface="Montserrat"/>
              <a:cs typeface="Montserrat"/>
              <a:sym typeface="Montserrat"/>
            </a:endParaRPr>
          </a:p>
          <a:p>
            <a:pPr marL="0" lvl="0" indent="0" algn="l" rtl="0">
              <a:lnSpc>
                <a:spcPct val="150000"/>
              </a:lnSpc>
              <a:spcBef>
                <a:spcPts val="1600"/>
              </a:spcBef>
              <a:spcAft>
                <a:spcPts val="0"/>
              </a:spcAft>
              <a:buNone/>
            </a:pPr>
            <a:endParaRPr sz="2200">
              <a:solidFill>
                <a:srgbClr val="0C343D"/>
              </a:solidFill>
              <a:latin typeface="Montserrat"/>
              <a:ea typeface="Montserrat"/>
              <a:cs typeface="Montserrat"/>
              <a:sym typeface="Montserrat"/>
            </a:endParaRPr>
          </a:p>
          <a:p>
            <a:pPr marL="457200" lvl="0" indent="0" algn="l" rtl="0">
              <a:lnSpc>
                <a:spcPct val="150000"/>
              </a:lnSpc>
              <a:spcBef>
                <a:spcPts val="1600"/>
              </a:spcBef>
              <a:spcAft>
                <a:spcPts val="0"/>
              </a:spcAft>
              <a:buNone/>
            </a:pPr>
            <a:endParaRPr>
              <a:solidFill>
                <a:srgbClr val="0C343D"/>
              </a:solidFill>
              <a:latin typeface="Montserrat"/>
              <a:ea typeface="Montserrat"/>
              <a:cs typeface="Montserrat"/>
              <a:sym typeface="Montserrat"/>
            </a:endParaRPr>
          </a:p>
          <a:p>
            <a:pPr marL="0" lvl="0" indent="0" algn="l" rtl="0">
              <a:spcBef>
                <a:spcPts val="1600"/>
              </a:spcBef>
              <a:spcAft>
                <a:spcPts val="1600"/>
              </a:spcAft>
              <a:buNone/>
            </a:pPr>
            <a:endParaRPr>
              <a:latin typeface="Arial"/>
              <a:ea typeface="Arial"/>
              <a:cs typeface="Arial"/>
              <a:sym typeface="Arial"/>
            </a:endParaRPr>
          </a:p>
        </p:txBody>
      </p:sp>
      <p:pic>
        <p:nvPicPr>
          <p:cNvPr id="167" name="Google Shape;167;p21"/>
          <p:cNvPicPr preferRelativeResize="0"/>
          <p:nvPr/>
        </p:nvPicPr>
        <p:blipFill>
          <a:blip r:embed="rId3">
            <a:alphaModFix/>
          </a:blip>
          <a:stretch>
            <a:fillRect/>
          </a:stretch>
        </p:blipFill>
        <p:spPr>
          <a:xfrm>
            <a:off x="5666475" y="2012850"/>
            <a:ext cx="2931175" cy="2931175"/>
          </a:xfrm>
          <a:prstGeom prst="rect">
            <a:avLst/>
          </a:prstGeom>
          <a:noFill/>
          <a:ln>
            <a:noFill/>
          </a:ln>
        </p:spPr>
      </p:pic>
    </p:spTree>
  </p:cSld>
  <p:clrMapOvr>
    <a:masterClrMapping/>
  </p:clrMapOvr>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2016</Words>
  <Application>Microsoft Office PowerPoint</Application>
  <PresentationFormat>On-screen Show (16:9)</PresentationFormat>
  <Paragraphs>297</Paragraphs>
  <Slides>63</Slides>
  <Notes>63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63</vt:i4>
      </vt:variant>
    </vt:vector>
  </HeadingPairs>
  <TitlesOfParts>
    <vt:vector size="70" baseType="lpstr">
      <vt:lpstr>Economica</vt:lpstr>
      <vt:lpstr>Open Sans</vt:lpstr>
      <vt:lpstr>Montserrat</vt:lpstr>
      <vt:lpstr>Raleway</vt:lpstr>
      <vt:lpstr>Oswald</vt:lpstr>
      <vt:lpstr>Arial</vt:lpstr>
      <vt:lpstr>Luxe</vt:lpstr>
      <vt:lpstr>PowerPoint Presentation</vt:lpstr>
      <vt:lpstr>Abstract</vt:lpstr>
      <vt:lpstr>Goals of our Investigation</vt:lpstr>
      <vt:lpstr>Goals of our Investigation(Cont’d)</vt:lpstr>
      <vt:lpstr>Accomplishments/Goals Achieved</vt:lpstr>
      <vt:lpstr>Accomplishments</vt:lpstr>
      <vt:lpstr>Accomplishments(Cont’d)</vt:lpstr>
      <vt:lpstr>Problems We Encountered</vt:lpstr>
      <vt:lpstr>Problems</vt:lpstr>
      <vt:lpstr>Problems(Cont’d)</vt:lpstr>
      <vt:lpstr>Calculations from Database:</vt:lpstr>
      <vt:lpstr>What We Calculated</vt:lpstr>
      <vt:lpstr>Our Calculations Visualized:</vt:lpstr>
      <vt:lpstr>Visualizations Created:</vt:lpstr>
      <vt:lpstr>Figure 1</vt:lpstr>
      <vt:lpstr>Figure 2</vt:lpstr>
      <vt:lpstr>Figure 3</vt:lpstr>
      <vt:lpstr>Figure 4</vt:lpstr>
      <vt:lpstr>Figure 4</vt:lpstr>
      <vt:lpstr>Figure 5</vt:lpstr>
      <vt:lpstr>Figure 5</vt:lpstr>
      <vt:lpstr>Instructions for Running Code</vt:lpstr>
      <vt:lpstr>How to Run Code</vt:lpstr>
      <vt:lpstr>Documentation Of Each Function</vt:lpstr>
      <vt:lpstr>Genius API.py </vt:lpstr>
      <vt:lpstr>get_playlist_info()</vt:lpstr>
      <vt:lpstr>get_track_names():</vt:lpstr>
      <vt:lpstr>get_track_artists():</vt:lpstr>
      <vt:lpstr>scrape_lyrics</vt:lpstr>
      <vt:lpstr>get_lyrics</vt:lpstr>
      <vt:lpstr>get_lyrics_from_db()</vt:lpstr>
      <vt:lpstr>get_word_count()</vt:lpstr>
      <vt:lpstr>average_word_count()</vt:lpstr>
      <vt:lpstr>setUpSongTable()</vt:lpstr>
      <vt:lpstr>setupSongTable() (Cont’d)</vt:lpstr>
      <vt:lpstr>Main</vt:lpstr>
      <vt:lpstr>Main</vt:lpstr>
      <vt:lpstr>Spotify API.py </vt:lpstr>
      <vt:lpstr>get_playlist_info():</vt:lpstr>
      <vt:lpstr>get_track_information():</vt:lpstr>
      <vt:lpstr>get_track_information(): Cont’d</vt:lpstr>
      <vt:lpstr>get_pop_from _database():</vt:lpstr>
      <vt:lpstr>get_pop_from _database(): Cont’d</vt:lpstr>
      <vt:lpstr>get_time_from _database():</vt:lpstr>
      <vt:lpstr>get_time_from_database(): Cont’d</vt:lpstr>
      <vt:lpstr>get_track_artists():</vt:lpstr>
      <vt:lpstr>PowerPoint Presentation</vt:lpstr>
      <vt:lpstr>SetUpArtistTable (Cont’d)</vt:lpstr>
      <vt:lpstr>PowerPoint Presentation</vt:lpstr>
      <vt:lpstr>   SetUpInfoTable(Cont’d)</vt:lpstr>
      <vt:lpstr>PowerPoint Presentation</vt:lpstr>
      <vt:lpstr>   joining_tables (Cont’d)</vt:lpstr>
      <vt:lpstr>PowerPoint Presentation</vt:lpstr>
      <vt:lpstr>   Def writeCalculation (Cont’d)</vt:lpstr>
      <vt:lpstr>PowerPoint Presentation</vt:lpstr>
      <vt:lpstr>   Main (Cont’d)</vt:lpstr>
      <vt:lpstr>Beautiful Soup.py</vt:lpstr>
      <vt:lpstr>   Beautiful Soup.py</vt:lpstr>
      <vt:lpstr>   Beautiful Soup</vt:lpstr>
      <vt:lpstr>   Beautiful Soup(Cont’d)</vt:lpstr>
      <vt:lpstr>Documentation of Resources Used</vt:lpstr>
      <vt:lpstr>Date      Issue Description             Location of Resource               Result (did it solve theissue?)</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16169</dc:creator>
  <cp:lastModifiedBy>Ranjel, Angel</cp:lastModifiedBy>
  <cp:revision>5</cp:revision>
  <dcterms:modified xsi:type="dcterms:W3CDTF">2020-12-15T03:02:56Z</dcterms:modified>
</cp:coreProperties>
</file>